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61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2" autoAdjust="0"/>
    <p:restoredTop sz="94673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9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D0F8A-ABCF-454E-8CB6-7FC621849A04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E2526-4C7D-443F-AEFD-80D046E5F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D0F8A-ABCF-454E-8CB6-7FC621849A04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E2526-4C7D-443F-AEFD-80D046E5F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D0F8A-ABCF-454E-8CB6-7FC621849A04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E2526-4C7D-443F-AEFD-80D046E5F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D0F8A-ABCF-454E-8CB6-7FC621849A04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E2526-4C7D-443F-AEFD-80D046E5F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D0F8A-ABCF-454E-8CB6-7FC621849A04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E2526-4C7D-443F-AEFD-80D046E5F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D0F8A-ABCF-454E-8CB6-7FC621849A04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E2526-4C7D-443F-AEFD-80D046E5F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D0F8A-ABCF-454E-8CB6-7FC621849A04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E2526-4C7D-443F-AEFD-80D046E5F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D0F8A-ABCF-454E-8CB6-7FC621849A04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E2526-4C7D-443F-AEFD-80D046E5F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D0F8A-ABCF-454E-8CB6-7FC621849A04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E2526-4C7D-443F-AEFD-80D046E5F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D0F8A-ABCF-454E-8CB6-7FC621849A04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E2526-4C7D-443F-AEFD-80D046E5F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D0F8A-ABCF-454E-8CB6-7FC621849A04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21E2526-4C7D-443F-AEFD-80D046E5FD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E6D0F8A-ABCF-454E-8CB6-7FC621849A04}" type="datetimeFigureOut">
              <a:rPr lang="ru-RU" smtClean="0"/>
              <a:pPr/>
              <a:t>21.04.2024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21E2526-4C7D-443F-AEFD-80D046E5FDE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539552" y="620688"/>
            <a:ext cx="8136904" cy="1428750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solidFill>
                  <a:schemeClr val="tx1"/>
                </a:solidFill>
                <a:latin typeface="Bookman Old Style" pitchFamily="18" charset="0"/>
                <a:cs typeface="Times New Roman" pitchFamily="18" charset="0"/>
              </a:rPr>
              <a:t>3. На диаграмме показана среднемесячная температура в Нижнем Новгороде (Горьком) за каждый месяц 1994 года. По горизонтали указываются месяцы, по вертикали  — температура в градусах Цельсия. Определите по диаграмме наименьшую среднемесячную температуру в1994 году. Ответ дайте в градусах Цельсия</a:t>
            </a:r>
            <a:endParaRPr lang="ru-RU" sz="1600" dirty="0">
              <a:solidFill>
                <a:schemeClr val="tx1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mathb-ege.sdamgia.ru/get_file?id=3756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276872"/>
            <a:ext cx="7170590" cy="3866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929058" y="357166"/>
            <a:ext cx="235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№3 ЕГЭ 2024</a:t>
            </a:r>
            <a:endParaRPr lang="ru-RU" sz="2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/>
          <p:cNvPicPr>
            <a:picLocks noChangeAspect="1" noChangeArrowheads="1"/>
          </p:cNvPicPr>
          <p:nvPr/>
        </p:nvPicPr>
        <p:blipFill>
          <a:blip r:embed="rId2" cstate="print"/>
          <a:srcRect b="25728"/>
          <a:stretch>
            <a:fillRect/>
          </a:stretch>
        </p:blipFill>
        <p:spPr bwMode="auto">
          <a:xfrm>
            <a:off x="467544" y="1340768"/>
            <a:ext cx="8338289" cy="446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36"/>
          <p:cNvSpPr txBox="1">
            <a:spLocks noChangeArrowheads="1"/>
          </p:cNvSpPr>
          <p:nvPr/>
        </p:nvSpPr>
        <p:spPr bwMode="auto">
          <a:xfrm>
            <a:off x="1042988" y="4149725"/>
            <a:ext cx="5762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ru-RU" sz="2400" b="1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endParaRPr lang="ru-RU" altLang="ru-RU" sz="2400" b="1" dirty="0">
              <a:solidFill>
                <a:srgbClr val="0000FF"/>
              </a:solidFill>
              <a:latin typeface="Tahoma" pitchFamily="34" charset="0"/>
            </a:endParaRPr>
          </a:p>
        </p:txBody>
      </p:sp>
      <p:sp>
        <p:nvSpPr>
          <p:cNvPr id="5" name="Text Box 36"/>
          <p:cNvSpPr txBox="1">
            <a:spLocks noChangeArrowheads="1"/>
          </p:cNvSpPr>
          <p:nvPr/>
        </p:nvSpPr>
        <p:spPr bwMode="auto">
          <a:xfrm>
            <a:off x="1476375" y="4149725"/>
            <a:ext cx="5762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ru-RU" sz="2400" b="1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endParaRPr lang="ru-RU" altLang="ru-RU" sz="2400" b="1" dirty="0">
              <a:solidFill>
                <a:srgbClr val="0000FF"/>
              </a:solidFill>
              <a:latin typeface="Tahoma" pitchFamily="34" charset="0"/>
            </a:endParaRPr>
          </a:p>
        </p:txBody>
      </p:sp>
      <p:sp>
        <p:nvSpPr>
          <p:cNvPr id="6" name="Text Box 36"/>
          <p:cNvSpPr txBox="1">
            <a:spLocks noChangeArrowheads="1"/>
          </p:cNvSpPr>
          <p:nvPr/>
        </p:nvSpPr>
        <p:spPr bwMode="auto">
          <a:xfrm>
            <a:off x="1763713" y="4149725"/>
            <a:ext cx="5762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ru-RU" sz="2400" b="1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endParaRPr lang="ru-RU" altLang="ru-RU" sz="2400" b="1" dirty="0">
              <a:solidFill>
                <a:srgbClr val="0000FF"/>
              </a:solidFill>
              <a:latin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896" y="476672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№</a:t>
            </a:r>
            <a:r>
              <a:rPr lang="ru-RU" b="1" dirty="0">
                <a:solidFill>
                  <a:srgbClr val="C00000"/>
                </a:solidFill>
              </a:rPr>
              <a:t>1</a:t>
            </a:r>
            <a:r>
              <a:rPr lang="ru-RU" b="1" dirty="0" smtClean="0">
                <a:solidFill>
                  <a:srgbClr val="C00000"/>
                </a:solidFill>
              </a:rPr>
              <a:t>1 ОГЭ 2024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80728"/>
            <a:ext cx="79603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2800" b="1" dirty="0" smtClean="0">
                <a:latin typeface="Bookman Old Style" pitchFamily="18" charset="0"/>
                <a:cs typeface="Times New Roman" pitchFamily="18" charset="0"/>
              </a:rPr>
              <a:t>1.Решить уравнение</a:t>
            </a:r>
            <a:endParaRPr lang="ru-RU" sz="2800" b="1" dirty="0" smtClean="0">
              <a:latin typeface="Bookman Old Style" pitchFamily="18" charset="0"/>
            </a:endParaRPr>
          </a:p>
          <a:p>
            <a:pPr eaLnBrk="0" hangingPunct="0"/>
            <a:r>
              <a:rPr lang="ru-RU" sz="2800" b="1" dirty="0" err="1" smtClean="0">
                <a:latin typeface="Bookman Old Style" pitchFamily="18" charset="0"/>
                <a:cs typeface="Times New Roman" pitchFamily="18" charset="0"/>
              </a:rPr>
              <a:t>х</a:t>
            </a:r>
            <a:r>
              <a:rPr lang="ru-RU" sz="2800" b="1" dirty="0" smtClean="0">
                <a:latin typeface="Bookman Old Style" pitchFamily="18" charset="0"/>
                <a:cs typeface="Times New Roman" pitchFamily="18" charset="0"/>
              </a:rPr>
              <a:t> (х</a:t>
            </a:r>
            <a:r>
              <a:rPr lang="ru-RU" sz="2800" b="1" baseline="30000" dirty="0" smtClean="0">
                <a:latin typeface="Bookman Old Style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Bookman Old Style" pitchFamily="18" charset="0"/>
                <a:cs typeface="Times New Roman" pitchFamily="18" charset="0"/>
              </a:rPr>
              <a:t>+2х+1) = 6 ( х+1)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3284984"/>
            <a:ext cx="84249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2. Чтобы перевести значение температуры по шкале Цельсия в шкалу Фаренгейта, пользуются формулой 𝐹 = 1,8𝐶 + 32, где 𝐶 – градусы Цельсия, 𝐹 – градусы Фаренгейта. Какая температура по шкале Фаренгейта соответствует −2° по шкале Цельсия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2708920"/>
            <a:ext cx="30003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№12 0ГЭ 2024</a:t>
            </a:r>
            <a:endParaRPr lang="ru-RU" sz="2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404664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№17 ЕГЭ 2024</a:t>
            </a:r>
            <a:endParaRPr lang="ru-RU" sz="2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23529" y="500042"/>
            <a:ext cx="8496944" cy="135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Найдите площадь параллелограмма, изображенного на клетчатой бумаге с размером клетки 1 см на 1 см.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Ответ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дайте в квадратных сантиметрах.  </a:t>
            </a:r>
          </a:p>
          <a:p>
            <a:pPr>
              <a:defRPr/>
            </a:pP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24579" name="Рисунок 5" descr="b6-100500-18-11.ep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989139"/>
            <a:ext cx="3889127" cy="429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1908175" y="2565400"/>
            <a:ext cx="0" cy="3024188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692275" y="5516563"/>
            <a:ext cx="463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cs typeface="Times New Roman" pitchFamily="18" charset="0"/>
              </a:rPr>
              <a:t>Н</a:t>
            </a:r>
          </a:p>
        </p:txBody>
      </p:sp>
      <p:sp>
        <p:nvSpPr>
          <p:cNvPr id="24584" name="TextBox 11"/>
          <p:cNvSpPr txBox="1">
            <a:spLocks noChangeArrowheads="1"/>
          </p:cNvSpPr>
          <p:nvPr/>
        </p:nvSpPr>
        <p:spPr bwMode="auto">
          <a:xfrm>
            <a:off x="1547813" y="2060575"/>
            <a:ext cx="4238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cs typeface="Times New Roman" pitchFamily="18" charset="0"/>
              </a:rPr>
              <a:t>А</a:t>
            </a:r>
          </a:p>
        </p:txBody>
      </p:sp>
      <p:sp>
        <p:nvSpPr>
          <p:cNvPr id="24585" name="TextBox 12"/>
          <p:cNvSpPr txBox="1">
            <a:spLocks noChangeArrowheads="1"/>
          </p:cNvSpPr>
          <p:nvPr/>
        </p:nvSpPr>
        <p:spPr bwMode="auto">
          <a:xfrm>
            <a:off x="3851275" y="2060575"/>
            <a:ext cx="423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cs typeface="Times New Roman" pitchFamily="18" charset="0"/>
              </a:rPr>
              <a:t>В</a:t>
            </a:r>
          </a:p>
        </p:txBody>
      </p:sp>
      <p:sp>
        <p:nvSpPr>
          <p:cNvPr id="24586" name="TextBox 13"/>
          <p:cNvSpPr txBox="1">
            <a:spLocks noChangeArrowheads="1"/>
          </p:cNvSpPr>
          <p:nvPr/>
        </p:nvSpPr>
        <p:spPr bwMode="auto">
          <a:xfrm>
            <a:off x="395288" y="5445125"/>
            <a:ext cx="444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cs typeface="Times New Roman" pitchFamily="18" charset="0"/>
              </a:rPr>
              <a:t>D</a:t>
            </a:r>
            <a:endParaRPr lang="ru-RU" sz="2800" b="1" i="1">
              <a:cs typeface="Times New Roman" pitchFamily="18" charset="0"/>
            </a:endParaRPr>
          </a:p>
        </p:txBody>
      </p:sp>
      <p:sp>
        <p:nvSpPr>
          <p:cNvPr id="24587" name="TextBox 14"/>
          <p:cNvSpPr txBox="1">
            <a:spLocks noChangeArrowheads="1"/>
          </p:cNvSpPr>
          <p:nvPr/>
        </p:nvSpPr>
        <p:spPr bwMode="auto">
          <a:xfrm>
            <a:off x="2700338" y="5445125"/>
            <a:ext cx="422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cs typeface="Times New Roman" pitchFamily="18" charset="0"/>
              </a:rPr>
              <a:t>С</a:t>
            </a:r>
          </a:p>
        </p:txBody>
      </p:sp>
      <p:pic>
        <p:nvPicPr>
          <p:cNvPr id="24588" name="Рисунок 15" descr="b6-100500-18-17.ep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3284539"/>
            <a:ext cx="4364351" cy="230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TextBox 16"/>
          <p:cNvSpPr txBox="1">
            <a:spLocks noChangeArrowheads="1"/>
          </p:cNvSpPr>
          <p:nvPr/>
        </p:nvSpPr>
        <p:spPr bwMode="auto">
          <a:xfrm>
            <a:off x="4572000" y="3357563"/>
            <a:ext cx="4238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cs typeface="Times New Roman" pitchFamily="18" charset="0"/>
              </a:rPr>
              <a:t>F</a:t>
            </a:r>
            <a:endParaRPr lang="ru-RU" sz="2800" b="1" i="1">
              <a:cs typeface="Times New Roman" pitchFamily="18" charset="0"/>
            </a:endParaRPr>
          </a:p>
        </p:txBody>
      </p:sp>
      <p:sp>
        <p:nvSpPr>
          <p:cNvPr id="24590" name="TextBox 17"/>
          <p:cNvSpPr txBox="1">
            <a:spLocks noChangeArrowheads="1"/>
          </p:cNvSpPr>
          <p:nvPr/>
        </p:nvSpPr>
        <p:spPr bwMode="auto">
          <a:xfrm>
            <a:off x="7740650" y="3357563"/>
            <a:ext cx="4238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cs typeface="Times New Roman" pitchFamily="18" charset="0"/>
              </a:rPr>
              <a:t>E</a:t>
            </a:r>
            <a:endParaRPr lang="ru-RU" sz="2800" b="1" i="1">
              <a:cs typeface="Times New Roman" pitchFamily="18" charset="0"/>
            </a:endParaRPr>
          </a:p>
        </p:txBody>
      </p:sp>
      <p:sp>
        <p:nvSpPr>
          <p:cNvPr id="24591" name="TextBox 18"/>
          <p:cNvSpPr txBox="1">
            <a:spLocks noChangeArrowheads="1"/>
          </p:cNvSpPr>
          <p:nvPr/>
        </p:nvSpPr>
        <p:spPr bwMode="auto">
          <a:xfrm>
            <a:off x="5292725" y="4652963"/>
            <a:ext cx="422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cs typeface="Times New Roman" pitchFamily="18" charset="0"/>
              </a:rPr>
              <a:t>K</a:t>
            </a:r>
            <a:endParaRPr lang="ru-RU" sz="2800" b="1" i="1">
              <a:cs typeface="Times New Roman" pitchFamily="18" charset="0"/>
            </a:endParaRPr>
          </a:p>
        </p:txBody>
      </p:sp>
      <p:sp>
        <p:nvSpPr>
          <p:cNvPr id="24592" name="TextBox 19"/>
          <p:cNvSpPr txBox="1">
            <a:spLocks noChangeArrowheads="1"/>
          </p:cNvSpPr>
          <p:nvPr/>
        </p:nvSpPr>
        <p:spPr bwMode="auto">
          <a:xfrm>
            <a:off x="8459788" y="4652963"/>
            <a:ext cx="504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cs typeface="Times New Roman" pitchFamily="18" charset="0"/>
              </a:rPr>
              <a:t>M</a:t>
            </a:r>
            <a:endParaRPr lang="ru-RU" sz="2800" b="1" i="1">
              <a:cs typeface="Times New Roman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7740650" y="3833813"/>
            <a:ext cx="0" cy="890587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524750" y="4652963"/>
            <a:ext cx="403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>
                <a:cs typeface="Times New Roman" pitchFamily="18" charset="0"/>
              </a:rPr>
              <a:t>P</a:t>
            </a:r>
            <a:endParaRPr lang="ru-RU" sz="2800" b="1" i="1"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275856" y="260648"/>
            <a:ext cx="371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№9 ЕГЭ 2024</a:t>
            </a:r>
            <a:endParaRPr lang="ru-RU" sz="2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975588"/>
            <a:ext cx="846388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Bookman Old Style" pitchFamily="18" charset="0"/>
              </a:rPr>
              <a:t>1. Принтер печатает одну страницу за 15 секунд. Сколько страниц можно напечатать на этом принтере за 9 минут? Ответ: </a:t>
            </a:r>
            <a:r>
              <a:rPr lang="ru-RU" sz="2000" b="1" dirty="0" smtClean="0">
                <a:solidFill>
                  <a:prstClr val="black"/>
                </a:solidFill>
                <a:latin typeface="Bookman Old Style" pitchFamily="18" charset="0"/>
              </a:rPr>
              <a:t>______________</a:t>
            </a:r>
            <a:endParaRPr lang="ru-RU" sz="2000" b="1" dirty="0">
              <a:solidFill>
                <a:prstClr val="black"/>
              </a:solidFill>
              <a:latin typeface="Bookman Old Style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43240" y="428604"/>
            <a:ext cx="2500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Bookman Old Style" pitchFamily="18" charset="0"/>
              </a:rPr>
              <a:t>№1 ЕГЭ 2024</a:t>
            </a:r>
            <a:endParaRPr lang="ru-RU" sz="24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2000240"/>
            <a:ext cx="835824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cs typeface="Arial" charset="0"/>
              </a:rPr>
              <a:t>2.В квартире, где проживает Алексей, установлен прибор учёта расхода холодной воды (счётчик). 1 сентября счётчик показывал расход 103 куб. м воды, а 1 октября  — 114 куб. м. Какую сумму должен заплатить Алексей за холодную воду за сентябрь, если цена 1 куб. м холодной воды составляет 19 руб. 20 коп.? Ответ дайте в рублях.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4357694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Bookman Old Style" pitchFamily="18" charset="0"/>
                <a:cs typeface="Times New Roman" pitchFamily="18" charset="0"/>
              </a:rPr>
              <a:t>3.Таксист за месяц проехал 6000 км. Стоимость 1 литра бензина  — 20 рублей. Средний расход бензина на 100 км составляет 9 литров. Сколько рублей потратил таксист на бензин за этот месяц?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105</TotalTime>
  <Words>201</Words>
  <Application>Microsoft Office PowerPoint</Application>
  <PresentationFormat>Экран (4:3)</PresentationFormat>
  <Paragraphs>28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Аспект</vt:lpstr>
      <vt:lpstr>3. На диаграмме показана среднемесячная температура в Нижнем Новгороде (Горьком) за каждый месяц 1994 года. По горизонтали указываются месяцы, по вертикали  — температура в градусах Цельсия. Определите по диаграмме наименьшую среднемесячную температуру в1994 году. Ответ дайте в градусах Цельсия</vt:lpstr>
      <vt:lpstr>Слайд 2</vt:lpstr>
      <vt:lpstr>Слайд 3</vt:lpstr>
      <vt:lpstr>Слайд 4</vt:lpstr>
      <vt:lpstr>Слайд 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На диаграмме показана среднемесячная температура в Нижнем Новгороде (Горьком) за каждый месяц 1994 года. По горизонтали указываются месяцы, по вертикали  — температура в градусах Цельсия. Определите по диаграмме наименьшую среднемесячную температуру в1994 году. Ответ дайте в градусах Цельсия</dc:title>
  <dc:creator>HP</dc:creator>
  <cp:lastModifiedBy>HP</cp:lastModifiedBy>
  <cp:revision>5</cp:revision>
  <dcterms:created xsi:type="dcterms:W3CDTF">2024-03-04T16:30:20Z</dcterms:created>
  <dcterms:modified xsi:type="dcterms:W3CDTF">2024-04-21T14:18:46Z</dcterms:modified>
</cp:coreProperties>
</file>