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5" r:id="rId3"/>
    <p:sldId id="257" r:id="rId4"/>
    <p:sldId id="266" r:id="rId5"/>
    <p:sldId id="267" r:id="rId6"/>
    <p:sldId id="258" r:id="rId7"/>
    <p:sldId id="259" r:id="rId8"/>
    <p:sldId id="260" r:id="rId9"/>
    <p:sldId id="261" r:id="rId10"/>
    <p:sldId id="263" r:id="rId11"/>
    <p:sldId id="262" r:id="rId12"/>
    <p:sldId id="264" r:id="rId13"/>
    <p:sldId id="268" r:id="rId14"/>
    <p:sldId id="271" r:id="rId15"/>
    <p:sldId id="272" r:id="rId16"/>
    <p:sldId id="274" r:id="rId17"/>
    <p:sldId id="275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FB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56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4231DE-F553-4D53-83C2-70A04FA35E57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B2A03-8F5A-428A-8A2D-F8FA2DB8A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B2A03-8F5A-428A-8A2D-F8FA2DB8A2D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155E06C-12C7-4720-84E0-2F0A75B5E75C}" type="datetimeFigureOut">
              <a:rPr lang="ru-RU" smtClean="0"/>
              <a:pPr/>
              <a:t>26.11.2022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21FD97D-F706-438A-ABCD-F5DE3B1004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1571612"/>
            <a:ext cx="6429388" cy="2286016"/>
          </a:xfrm>
        </p:spPr>
        <p:txBody>
          <a:bodyPr/>
          <a:lstStyle/>
          <a:p>
            <a:pPr algn="l"/>
            <a:r>
              <a:rPr lang="ru-RU" dirty="0" smtClean="0"/>
              <a:t>   Употребление         причастий и     деепричастий в речи.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-474371"/>
            <a:ext cx="4143404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-357214"/>
            <a:ext cx="2838448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7858180" cy="6312884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Жнива</a:t>
            </a:r>
            <a:r>
              <a:rPr lang="ru-RU" sz="3200" dirty="0" smtClean="0"/>
              <a:t> – невспаханное поле с остатками соломы на корню, с которого сжаты хлеба.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Нива </a:t>
            </a:r>
            <a:r>
              <a:rPr lang="ru-RU" sz="3200" dirty="0" smtClean="0"/>
              <a:t>– это поле, возделанное и засеянное человеком.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Обоз</a:t>
            </a:r>
            <a:r>
              <a:rPr lang="ru-RU" sz="3200" dirty="0" smtClean="0"/>
              <a:t> – цепочка повозок, саней, перевозящих какие-либо грузы или людей. </a:t>
            </a:r>
          </a:p>
          <a:p>
            <a:pPr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Чета</a:t>
            </a:r>
            <a:r>
              <a:rPr lang="ru-RU" sz="3200" dirty="0" smtClean="0"/>
              <a:t> - Два лица или предмета, рассматриваемые как одно целое; пара.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357214"/>
            <a:ext cx="5857916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7858180" cy="631288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Люблю дымок спаленной жнивы,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В степи ночующий обоз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И на холме средь желтой нивы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Чету белеющих берез.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Люблю дымок жнивы, которую спалили, </a:t>
            </a:r>
          </a:p>
          <a:p>
            <a:pPr>
              <a:buNone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Обоз, который ночует в степи,</a:t>
            </a:r>
          </a:p>
          <a:p>
            <a:pPr>
              <a:buNone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И на холме средь жёлтой нивы</a:t>
            </a:r>
          </a:p>
          <a:p>
            <a:pPr>
              <a:buNone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Чету берёз, которые белеют.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-45719"/>
            <a:ext cx="391001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7858180" cy="6572296"/>
          </a:xfrm>
        </p:spPr>
        <p:txBody>
          <a:bodyPr/>
          <a:lstStyle/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Жнива</a:t>
            </a:r>
            <a:r>
              <a:rPr lang="ru-RU" sz="2800" dirty="0" smtClean="0"/>
              <a:t> – невспаханное поле с остатками соломы на корню, с которого сжаты хлеба.</a:t>
            </a:r>
          </a:p>
          <a:p>
            <a:pPr>
              <a:buNone/>
            </a:pPr>
            <a:r>
              <a:rPr lang="ru-RU" sz="2800" i="1" dirty="0" smtClean="0"/>
              <a:t>                                 </a:t>
            </a:r>
            <a:r>
              <a:rPr lang="ru-RU" sz="2000" i="1" dirty="0" smtClean="0"/>
              <a:t>Толковый словарь русского яз</a:t>
            </a:r>
            <a:r>
              <a:rPr lang="ru-RU" sz="2000" dirty="0" smtClean="0"/>
              <a:t>ыка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Улыбка</a:t>
            </a:r>
            <a:r>
              <a:rPr lang="ru-RU" sz="2800" dirty="0" smtClean="0"/>
              <a:t> – это кривая, сглаживающая все шероховатости жизни.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     </a:t>
            </a:r>
            <a:r>
              <a:rPr lang="ru-RU" sz="2000" i="1" dirty="0" err="1" smtClean="0"/>
              <a:t>Филлис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Диллер</a:t>
            </a:r>
            <a:endParaRPr lang="ru-RU" sz="2000" i="1" dirty="0" smtClean="0"/>
          </a:p>
          <a:p>
            <a:pPr>
              <a:buNone/>
            </a:pPr>
            <a:endParaRPr lang="ru-RU" sz="20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500694" y="-714404"/>
            <a:ext cx="2195506" cy="3571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3116"/>
            <a:ext cx="7858180" cy="44291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Жили-были дед да баба. И была у них Курочка Ряба. Снесла курочка яичко, да не простое — золотое. Дед бил — не разбил. Баба била — не разбила.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		А мышка бежала, хвостиком махнула, яичко упало и разбилось.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		Плачет дед, плачет баба. И говорит им Курочка Ряба: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— Не плачь, дед, не плачь, баба: снесу вам новое яичко не золотое, а простое!</a:t>
            </a:r>
          </a:p>
          <a:p>
            <a:pPr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Зарина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0"/>
            <a:ext cx="3635372" cy="20448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-357214"/>
            <a:ext cx="2052630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7767670" cy="65722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Возражение на исковое заявление.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		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мышь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Глафира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совершении преступления Дедом и Бабой, так как взмахом моего хвоста было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золотое яйцо,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курочкой Рябой.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компенсация в размере 3 мешков зерна. По словам Деда и Бабы, золотое яйцо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мной намеренно, с целью нанесения материального ущерба.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заявить, что мои действия были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гуманными чувствами.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как Дед и Баба безуспешно пытаются разбить яйцо, я решила помочь старым людям. Но мои бескорыстные действия были неверно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... 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На основании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считаю обвинения в свой адрес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Прошу суд отказать в удовлетворении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искового требования.</a:t>
            </a:r>
          </a:p>
          <a:p>
            <a:pPr algn="just">
              <a:buNone/>
            </a:pPr>
            <a:endParaRPr lang="ru-RU" sz="20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11.03.2022                                                       Мышь </a:t>
            </a:r>
            <a:r>
              <a:rPr lang="ru-RU" sz="20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Глафира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4193059" y="6240162"/>
            <a:ext cx="1055817" cy="466811"/>
          </a:xfrm>
          <a:custGeom>
            <a:avLst/>
            <a:gdLst>
              <a:gd name="connsiteX0" fmla="*/ 626076 w 1055817"/>
              <a:gd name="connsiteY0" fmla="*/ 152400 h 466811"/>
              <a:gd name="connsiteX1" fmla="*/ 749644 w 1055817"/>
              <a:gd name="connsiteY1" fmla="*/ 12357 h 466811"/>
              <a:gd name="connsiteX2" fmla="*/ 930876 w 1055817"/>
              <a:gd name="connsiteY2" fmla="*/ 226541 h 466811"/>
              <a:gd name="connsiteX3" fmla="*/ 0 w 1055817"/>
              <a:gd name="connsiteY3" fmla="*/ 226541 h 466811"/>
              <a:gd name="connsiteX4" fmla="*/ 0 w 1055817"/>
              <a:gd name="connsiteY4" fmla="*/ 226541 h 466811"/>
              <a:gd name="connsiteX5" fmla="*/ 716692 w 1055817"/>
              <a:gd name="connsiteY5" fmla="*/ 432487 h 466811"/>
              <a:gd name="connsiteX6" fmla="*/ 733168 w 1055817"/>
              <a:gd name="connsiteY6" fmla="*/ 432487 h 466811"/>
              <a:gd name="connsiteX7" fmla="*/ 733168 w 1055817"/>
              <a:gd name="connsiteY7" fmla="*/ 432487 h 46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5817" h="466811">
                <a:moveTo>
                  <a:pt x="626076" y="152400"/>
                </a:moveTo>
                <a:cubicBezTo>
                  <a:pt x="662460" y="76200"/>
                  <a:pt x="698844" y="0"/>
                  <a:pt x="749644" y="12357"/>
                </a:cubicBezTo>
                <a:cubicBezTo>
                  <a:pt x="800444" y="24714"/>
                  <a:pt x="1055817" y="190844"/>
                  <a:pt x="930876" y="226541"/>
                </a:cubicBezTo>
                <a:cubicBezTo>
                  <a:pt x="805935" y="262238"/>
                  <a:pt x="0" y="226541"/>
                  <a:pt x="0" y="226541"/>
                </a:cubicBezTo>
                <a:lnTo>
                  <a:pt x="0" y="226541"/>
                </a:lnTo>
                <a:lnTo>
                  <a:pt x="716692" y="432487"/>
                </a:lnTo>
                <a:cubicBezTo>
                  <a:pt x="838887" y="466811"/>
                  <a:pt x="733168" y="432487"/>
                  <a:pt x="733168" y="432487"/>
                </a:cubicBezTo>
                <a:lnTo>
                  <a:pt x="733168" y="4324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-357214"/>
            <a:ext cx="2052630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7767670" cy="652719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Возражение на исковое заявление.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		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мышь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Глафира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обвиняемая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совершении преступления Дедом и Бабой, так как взмахом моего хвоста было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разбито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золотое яйцо,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снесённое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курочкой Рябой.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Затребована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компенсация в размере 3 мешков зерна. По словам Деда и Бабы, золотое яйцо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уничтожено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мной намеренно, с целью нанесения материального ущерба.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Намерена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заявить, что мои действия были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продиктованы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гуманными чувствами.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как Дед и Баба безуспешно пытаются разбить яйцо, я решила помочь старым людям. Но мои бескорыстные действия были неверно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истолкованы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На основании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изложенного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считаю обвинения в свой адрес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необоснованными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Прошу суд отказать в удовлетворении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заявленного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искового требования.</a:t>
            </a:r>
          </a:p>
          <a:p>
            <a:pPr algn="just"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7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11.03.2022                                                          Мышь </a:t>
            </a:r>
            <a:r>
              <a:rPr lang="ru-RU" sz="17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Глафира</a:t>
            </a:r>
            <a:r>
              <a:rPr lang="ru-RU" sz="17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7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4143372" y="6143644"/>
            <a:ext cx="1055817" cy="466811"/>
          </a:xfrm>
          <a:custGeom>
            <a:avLst/>
            <a:gdLst>
              <a:gd name="connsiteX0" fmla="*/ 626076 w 1055817"/>
              <a:gd name="connsiteY0" fmla="*/ 152400 h 466811"/>
              <a:gd name="connsiteX1" fmla="*/ 749644 w 1055817"/>
              <a:gd name="connsiteY1" fmla="*/ 12357 h 466811"/>
              <a:gd name="connsiteX2" fmla="*/ 930876 w 1055817"/>
              <a:gd name="connsiteY2" fmla="*/ 226541 h 466811"/>
              <a:gd name="connsiteX3" fmla="*/ 0 w 1055817"/>
              <a:gd name="connsiteY3" fmla="*/ 226541 h 466811"/>
              <a:gd name="connsiteX4" fmla="*/ 0 w 1055817"/>
              <a:gd name="connsiteY4" fmla="*/ 226541 h 466811"/>
              <a:gd name="connsiteX5" fmla="*/ 716692 w 1055817"/>
              <a:gd name="connsiteY5" fmla="*/ 432487 h 466811"/>
              <a:gd name="connsiteX6" fmla="*/ 733168 w 1055817"/>
              <a:gd name="connsiteY6" fmla="*/ 432487 h 466811"/>
              <a:gd name="connsiteX7" fmla="*/ 733168 w 1055817"/>
              <a:gd name="connsiteY7" fmla="*/ 432487 h 46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5817" h="466811">
                <a:moveTo>
                  <a:pt x="626076" y="152400"/>
                </a:moveTo>
                <a:cubicBezTo>
                  <a:pt x="662460" y="76200"/>
                  <a:pt x="698844" y="0"/>
                  <a:pt x="749644" y="12357"/>
                </a:cubicBezTo>
                <a:cubicBezTo>
                  <a:pt x="800444" y="24714"/>
                  <a:pt x="1055817" y="190844"/>
                  <a:pt x="930876" y="226541"/>
                </a:cubicBezTo>
                <a:cubicBezTo>
                  <a:pt x="805935" y="262238"/>
                  <a:pt x="0" y="226541"/>
                  <a:pt x="0" y="226541"/>
                </a:cubicBezTo>
                <a:lnTo>
                  <a:pt x="0" y="226541"/>
                </a:lnTo>
                <a:lnTo>
                  <a:pt x="716692" y="432487"/>
                </a:lnTo>
                <a:cubicBezTo>
                  <a:pt x="838887" y="466811"/>
                  <a:pt x="733168" y="432487"/>
                  <a:pt x="733168" y="432487"/>
                </a:cubicBezTo>
                <a:lnTo>
                  <a:pt x="733168" y="4324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30" y="-214338"/>
            <a:ext cx="623870" cy="2143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Зарина\Desktop\10159904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936" y="-114178"/>
            <a:ext cx="5832642" cy="69991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14546" y="2143116"/>
            <a:ext cx="314327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НАГРАЖДАЕТСЯ </a:t>
            </a:r>
          </a:p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ПРИЧАСТИЕ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ЗА НЕУСТАННУЮ ТРУДОВУЮ ДЕЯТЕЛЬНОСТЬ В РАЗЛИЧНЫХ СФЕРАХ ЯЗЫКА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30" y="-214338"/>
            <a:ext cx="623870" cy="2143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Зарина\Desktop\10159904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936" y="-114178"/>
            <a:ext cx="5832642" cy="69991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14546" y="2143116"/>
            <a:ext cx="31432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НАГРАЖДАЕТСЯ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ДЕЕПРИЧАСТИЕ 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ЗА НЕОЦЕНИМЫЙ ВКЛАД В РАЗВИТИЕ ШКОЛЬНИКОВВ ОБЛАСТИ КУЛЬТУРЫ ЯЗЫКА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-45719"/>
            <a:ext cx="391001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7858180" cy="6572296"/>
          </a:xfrm>
        </p:spPr>
        <p:txBody>
          <a:bodyPr/>
          <a:lstStyle/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E94FB6"/>
                </a:solidFill>
              </a:rPr>
              <a:t>Улыбка – это кривая, сглаживающая все шероховатости жизни.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E94FB6"/>
                </a:solidFill>
              </a:rPr>
              <a:t>                                                                 		               </a:t>
            </a:r>
            <a:r>
              <a:rPr lang="ru-RU" sz="3200" b="1" i="1" dirty="0" err="1" smtClean="0">
                <a:solidFill>
                  <a:srgbClr val="E94FB6"/>
                </a:solidFill>
              </a:rPr>
              <a:t>Филлис</a:t>
            </a:r>
            <a:r>
              <a:rPr lang="ru-RU" sz="3200" b="1" i="1" dirty="0" smtClean="0">
                <a:solidFill>
                  <a:srgbClr val="E94FB6"/>
                </a:solidFill>
              </a:rPr>
              <a:t> </a:t>
            </a:r>
            <a:r>
              <a:rPr lang="ru-RU" sz="3200" b="1" i="1" dirty="0" err="1" smtClean="0">
                <a:solidFill>
                  <a:srgbClr val="E94FB6"/>
                </a:solidFill>
              </a:rPr>
              <a:t>Диллер</a:t>
            </a:r>
            <a:endParaRPr lang="ru-RU" sz="3200" b="1" i="1" dirty="0" smtClean="0">
              <a:solidFill>
                <a:srgbClr val="E94FB6"/>
              </a:solidFill>
            </a:endParaRPr>
          </a:p>
          <a:p>
            <a:pPr>
              <a:buNone/>
            </a:pPr>
            <a:endParaRPr lang="ru-RU" sz="2000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 descr="C:\Users\Зарина\Desktop\i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357562"/>
            <a:ext cx="3306169" cy="3244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-260057"/>
            <a:ext cx="3267076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7715304" cy="6357982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		</a:t>
            </a:r>
            <a:r>
              <a:rPr lang="ru-RU" i="1" dirty="0" smtClean="0"/>
              <a:t>Причастия … обыкновенно избегаются в разговоре.</a:t>
            </a:r>
          </a:p>
          <a:p>
            <a:pPr>
              <a:buNone/>
            </a:pPr>
            <a:r>
              <a:rPr lang="ru-RU" i="1" dirty="0" smtClean="0"/>
              <a:t>                                        А.С. Пушкин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		В устной разговорной речи почти не употребляются причастные и деепричастные обороты.</a:t>
            </a:r>
          </a:p>
          <a:p>
            <a:pPr>
              <a:buNone/>
            </a:pPr>
            <a:r>
              <a:rPr lang="ru-RU" i="1" dirty="0" smtClean="0"/>
              <a:t>                                         О.Б. Сиротини</a:t>
            </a:r>
            <a:r>
              <a:rPr lang="ru-RU" dirty="0" smtClean="0"/>
              <a:t>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-357214"/>
            <a:ext cx="2971792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472518" cy="635798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i="1" dirty="0" smtClean="0"/>
              <a:t>		Чем богаче язык выражениями и оборотами, тем лучше.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А.С. Пушкин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786182" y="-357214"/>
            <a:ext cx="3910018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7929618" cy="650085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Стили речи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Разговорный </a:t>
            </a:r>
            <a:r>
              <a:rPr lang="ru-RU" b="1" dirty="0" smtClean="0"/>
              <a:t>                             …  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                  Художественный     Публицист.   Научный   Деловой</a:t>
            </a:r>
          </a:p>
          <a:p>
            <a:pPr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928794" y="785794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6200000" flipH="1">
            <a:off x="6215074" y="2000240"/>
            <a:ext cx="85725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3607587" y="2178835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643438" y="785794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643438" y="2357430"/>
            <a:ext cx="642942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5393537" y="2321711"/>
            <a:ext cx="78581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786182" y="-357214"/>
            <a:ext cx="3910018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7929618" cy="650085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Стили речи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Разговорный                         Книжные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10%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                  Художественный     Публицист.   Научный   Деловой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35%                        55%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   Причастия и деепричастия  			   имеют книжную стилевую окраску.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928794" y="785794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6200000" flipH="1">
            <a:off x="6215074" y="2000240"/>
            <a:ext cx="85725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3607587" y="2178835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643438" y="785794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643438" y="2357430"/>
            <a:ext cx="642942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5393537" y="2321711"/>
            <a:ext cx="78581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826" y="-285776"/>
            <a:ext cx="2185974" cy="2857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86874" cy="650085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i="1" dirty="0" smtClean="0"/>
              <a:t> 		Причастия, обладая энергией глагола и живописной силой прилагательного, придают художественной речи особую выразительность.</a:t>
            </a:r>
          </a:p>
          <a:p>
            <a:pPr>
              <a:buNone/>
            </a:pPr>
            <a:r>
              <a:rPr lang="ru-RU" sz="3600" i="1" dirty="0"/>
              <a:t> </a:t>
            </a:r>
            <a:r>
              <a:rPr lang="ru-RU" sz="3600" i="1" dirty="0" smtClean="0"/>
              <a:t>                               М. Ломоносов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-285776"/>
            <a:ext cx="1909754" cy="2857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7858180" cy="650085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 Люблю грозу в начале мая,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 Когда весенний, первый гром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 Как бы резвится и играет,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 Грохочет в небе голубом.</a:t>
            </a:r>
            <a:r>
              <a:rPr lang="ru-RU" sz="3600" dirty="0" smtClean="0">
                <a:solidFill>
                  <a:srgbClr val="7030A0"/>
                </a:solidFill>
              </a:rPr>
              <a:t> </a:t>
            </a:r>
          </a:p>
          <a:p>
            <a:pPr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                                 Ф.И. Тютчев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357214"/>
            <a:ext cx="6143668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142852"/>
            <a:ext cx="7929618" cy="631288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2800" b="1" dirty="0" smtClean="0">
                <a:solidFill>
                  <a:srgbClr val="7030A0"/>
                </a:solidFill>
              </a:rPr>
              <a:t>Люблю грозу в начале мая,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 Когда весенний, первый гром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 Как бы резвится и играет,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 Грохочет в небе голубом.</a:t>
            </a:r>
            <a:r>
              <a:rPr lang="ru-RU" sz="2800" dirty="0" smtClean="0">
                <a:solidFill>
                  <a:srgbClr val="7030A0"/>
                </a:solidFill>
              </a:rPr>
              <a:t>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Люблю грозу в начале мая,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 Когда весенний, первый гром</a:t>
            </a:r>
            <a:r>
              <a:rPr lang="ru-RU" sz="2800" b="1" dirty="0" smtClean="0">
                <a:solidFill>
                  <a:srgbClr val="FF0000"/>
                </a:solidFill>
              </a:rPr>
              <a:t>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Как бы </a:t>
            </a:r>
            <a:r>
              <a:rPr lang="ru-RU" sz="2800" b="1" dirty="0" err="1" smtClean="0">
                <a:solidFill>
                  <a:srgbClr val="FF0000"/>
                </a:solidFill>
              </a:rPr>
              <a:t>резвяся</a:t>
            </a:r>
            <a:r>
              <a:rPr lang="ru-RU" sz="2800" b="1" dirty="0" smtClean="0">
                <a:solidFill>
                  <a:srgbClr val="FF0000"/>
                </a:solidFill>
              </a:rPr>
              <a:t> и играя,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 Грохочет в небе голубом.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7696200" y="-285777"/>
            <a:ext cx="519138" cy="14287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7858180" cy="6429420"/>
          </a:xfrm>
        </p:spPr>
        <p:txBody>
          <a:bodyPr/>
          <a:lstStyle/>
          <a:p>
            <a:pPr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Люблю дымок </a:t>
            </a:r>
            <a:r>
              <a:rPr lang="ru-RU" b="1" dirty="0" smtClean="0">
                <a:solidFill>
                  <a:srgbClr val="FF0000"/>
                </a:solidFill>
              </a:rPr>
              <a:t>спаленной</a:t>
            </a:r>
            <a:r>
              <a:rPr lang="ru-RU" b="1" dirty="0" smtClean="0">
                <a:solidFill>
                  <a:srgbClr val="7030A0"/>
                </a:solidFill>
              </a:rPr>
              <a:t> жнивы,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степи ночующий </a:t>
            </a:r>
            <a:r>
              <a:rPr lang="ru-RU" b="1" dirty="0" smtClean="0">
                <a:solidFill>
                  <a:srgbClr val="7030A0"/>
                </a:solidFill>
              </a:rPr>
              <a:t>обоз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И на холме средь желтой нивы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Чету </a:t>
            </a:r>
            <a:r>
              <a:rPr lang="ru-RU" b="1" dirty="0" smtClean="0">
                <a:solidFill>
                  <a:srgbClr val="FF0000"/>
                </a:solidFill>
              </a:rPr>
              <a:t>белеющих</a:t>
            </a:r>
            <a:r>
              <a:rPr lang="ru-RU" b="1" dirty="0" smtClean="0">
                <a:solidFill>
                  <a:srgbClr val="7030A0"/>
                </a:solidFill>
              </a:rPr>
              <a:t> берез.</a:t>
            </a:r>
          </a:p>
          <a:p>
            <a:pPr>
              <a:buNone/>
            </a:pPr>
            <a:r>
              <a:rPr lang="ru-RU" dirty="0" smtClean="0"/>
              <a:t>                                        </a:t>
            </a:r>
            <a:r>
              <a:rPr lang="ru-RU" b="1" dirty="0" smtClean="0">
                <a:solidFill>
                  <a:srgbClr val="7030A0"/>
                </a:solidFill>
              </a:rPr>
              <a:t>М.Ю. Лермонтов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559</TotalTime>
  <Words>178</Words>
  <Application>Microsoft Office PowerPoint</Application>
  <PresentationFormat>Экран (4:3)</PresentationFormat>
  <Paragraphs>111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   Употребление         причастий и     деепричастий в речи.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Употребление причастий и деепричастий в речи.</dc:title>
  <dc:creator>Зарина</dc:creator>
  <cp:lastModifiedBy>Зарина</cp:lastModifiedBy>
  <cp:revision>36</cp:revision>
  <dcterms:created xsi:type="dcterms:W3CDTF">2022-03-09T08:02:02Z</dcterms:created>
  <dcterms:modified xsi:type="dcterms:W3CDTF">2022-11-26T18:31:22Z</dcterms:modified>
</cp:coreProperties>
</file>