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81" r:id="rId3"/>
    <p:sldId id="282" r:id="rId4"/>
    <p:sldId id="288" r:id="rId5"/>
    <p:sldId id="287" r:id="rId6"/>
    <p:sldId id="295" r:id="rId7"/>
    <p:sldId id="290" r:id="rId8"/>
    <p:sldId id="291" r:id="rId9"/>
    <p:sldId id="259" r:id="rId10"/>
    <p:sldId id="264" r:id="rId11"/>
    <p:sldId id="265" r:id="rId12"/>
    <p:sldId id="260" r:id="rId13"/>
    <p:sldId id="293" r:id="rId14"/>
    <p:sldId id="271" r:id="rId15"/>
    <p:sldId id="272" r:id="rId16"/>
    <p:sldId id="267" r:id="rId17"/>
    <p:sldId id="270" r:id="rId18"/>
    <p:sldId id="275" r:id="rId19"/>
    <p:sldId id="280" r:id="rId20"/>
    <p:sldId id="278" r:id="rId21"/>
    <p:sldId id="292" r:id="rId22"/>
    <p:sldId id="277" r:id="rId2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12801-893D-49A3-AB55-041DD3AAAD3F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51D25-7BB8-4EE3-8775-E004A6B2E52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0106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51D25-7BB8-4EE3-8775-E004A6B2E525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1742951"/>
            <a:ext cx="5756176" cy="1470025"/>
          </a:xfrm>
        </p:spPr>
        <p:txBody>
          <a:bodyPr>
            <a:normAutofit/>
          </a:bodyPr>
          <a:lstStyle/>
          <a:p>
            <a:r>
              <a:rPr lang="en-US" sz="8000" dirty="0" smtClean="0">
                <a:solidFill>
                  <a:srgbClr val="FF0000"/>
                </a:solidFill>
                <a:latin typeface="Forte" pitchFamily="66" charset="0"/>
              </a:rPr>
              <a:t>My Day</a:t>
            </a:r>
            <a:endParaRPr lang="ru-RU" sz="8000" dirty="0">
              <a:solidFill>
                <a:srgbClr val="FF0000"/>
              </a:solidFill>
              <a:latin typeface="Franklin Gothic Boo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886200"/>
            <a:ext cx="428052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Учитель английского языка</a:t>
            </a: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ГБОУ СОШ №8г. Беслан     Цховребова Зинаида Владимировна</a:t>
            </a: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2017 год</a:t>
            </a:r>
          </a:p>
          <a:p>
            <a:endParaRPr lang="ru-RU" sz="2400" dirty="0"/>
          </a:p>
        </p:txBody>
      </p:sp>
      <p:pic>
        <p:nvPicPr>
          <p:cNvPr id="1026" name="Picture 2" descr="M:\картинки\67134079_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63347"/>
            <a:ext cx="223224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127"/>
    </mc:Choice>
    <mc:Fallback>
      <p:transition spd="slow" advTm="512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Forte" pitchFamily="66" charset="0"/>
              </a:rPr>
              <a:t>Do you want to know what Tiny does every day? Look and say!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esr\Desktop\large_igrushka-puzzle-75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8259" y="1871433"/>
            <a:ext cx="3000396" cy="20717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9124" y="1928802"/>
            <a:ext cx="24805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On Sunday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Tiny…. 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714884"/>
            <a:ext cx="3031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</a:t>
            </a:r>
            <a:r>
              <a:rPr lang="en-US" sz="3200" dirty="0" smtClean="0">
                <a:solidFill>
                  <a:srgbClr val="0070C0"/>
                </a:solidFill>
              </a:rPr>
              <a:t>n </a:t>
            </a:r>
            <a:r>
              <a:rPr lang="en-US" sz="3200" dirty="0" smtClean="0">
                <a:solidFill>
                  <a:srgbClr val="0070C0"/>
                </a:solidFill>
              </a:rPr>
              <a:t>Monday he…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1027" name="Picture 3" descr="C:\Users\Uesr\Desktop\vsl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143380"/>
            <a:ext cx="2714644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esr\Desktop\Good_Music_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2143140" cy="19776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14942" y="4143380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 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071678"/>
            <a:ext cx="1857388" cy="181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00628" y="857232"/>
            <a:ext cx="3180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</a:t>
            </a:r>
            <a:r>
              <a:rPr lang="en-US" sz="3200" dirty="0" smtClean="0">
                <a:solidFill>
                  <a:srgbClr val="0070C0"/>
                </a:solidFill>
              </a:rPr>
              <a:t>n </a:t>
            </a:r>
            <a:r>
              <a:rPr lang="en-US" sz="3200" dirty="0" smtClean="0">
                <a:solidFill>
                  <a:srgbClr val="0070C0"/>
                </a:solidFill>
              </a:rPr>
              <a:t>Tuesday Tiny…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2714620"/>
            <a:ext cx="3505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</a:t>
            </a:r>
            <a:r>
              <a:rPr lang="en-US" sz="3200" dirty="0" smtClean="0">
                <a:solidFill>
                  <a:srgbClr val="0070C0"/>
                </a:solidFill>
              </a:rPr>
              <a:t>n </a:t>
            </a:r>
            <a:r>
              <a:rPr lang="en-US" sz="3200" dirty="0" smtClean="0">
                <a:solidFill>
                  <a:srgbClr val="0070C0"/>
                </a:solidFill>
              </a:rPr>
              <a:t>Wednesday he…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11" name="Picture 2" descr="C:\Users\Uesr\Desktop\depositphotos_2160947-Laptop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357694"/>
            <a:ext cx="2143140" cy="171451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429256" y="5072074"/>
            <a:ext cx="3137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O</a:t>
            </a:r>
            <a:r>
              <a:rPr lang="en-US" sz="3200" dirty="0" smtClean="0">
                <a:solidFill>
                  <a:srgbClr val="0070C0"/>
                </a:solidFill>
              </a:rPr>
              <a:t>n </a:t>
            </a:r>
            <a:r>
              <a:rPr lang="en-US" sz="3200" dirty="0" smtClean="0">
                <a:solidFill>
                  <a:srgbClr val="0070C0"/>
                </a:solidFill>
              </a:rPr>
              <a:t>Thursday he…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                                          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2143116"/>
            <a:ext cx="2928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</a:t>
            </a:r>
            <a:r>
              <a:rPr lang="en-US" sz="3200" dirty="0" smtClean="0">
                <a:solidFill>
                  <a:srgbClr val="0070C0"/>
                </a:solidFill>
              </a:rPr>
              <a:t>n </a:t>
            </a:r>
            <a:r>
              <a:rPr lang="en-US" sz="3200" dirty="0" smtClean="0">
                <a:solidFill>
                  <a:srgbClr val="0070C0"/>
                </a:solidFill>
              </a:rPr>
              <a:t>Friday </a:t>
            </a:r>
            <a:r>
              <a:rPr lang="en-US" sz="3200" dirty="0" smtClean="0">
                <a:solidFill>
                  <a:srgbClr val="0070C0"/>
                </a:solidFill>
              </a:rPr>
              <a:t>Tiny… 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7" name="Picture 2" descr="C:\Users\Uesr\Desktop\depositphotos_2942299-stock-photo-roller-ska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857628"/>
            <a:ext cx="2857520" cy="234784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143504" y="4500570"/>
            <a:ext cx="32986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0070C0"/>
                </a:solidFill>
              </a:rPr>
              <a:t>O</a:t>
            </a:r>
            <a:r>
              <a:rPr lang="en-US" sz="3200" dirty="0" smtClean="0">
                <a:solidFill>
                  <a:srgbClr val="0070C0"/>
                </a:solidFill>
              </a:rPr>
              <a:t>n </a:t>
            </a:r>
            <a:r>
              <a:rPr lang="en-US" sz="3200" dirty="0" smtClean="0">
                <a:solidFill>
                  <a:srgbClr val="0070C0"/>
                </a:solidFill>
              </a:rPr>
              <a:t>Saturday Tiny…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3075" name="Picture 3" descr="C:\Users\Uesr\Desktop\nic3b1o_leyen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71612"/>
            <a:ext cx="2342853" cy="2320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Forte" pitchFamily="66" charset="0"/>
              </a:rPr>
              <a:t>Let’s Relax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Clap your hands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Clap your hands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Listen to the music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And clap your hands</a:t>
            </a:r>
          </a:p>
          <a:p>
            <a:pPr marL="0" indent="0">
              <a:buNone/>
            </a:pPr>
            <a:endParaRPr lang="en-US" sz="2400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Turn around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Turn </a:t>
            </a:r>
            <a:r>
              <a:rPr lang="en-US" sz="2400" dirty="0" smtClean="0">
                <a:solidFill>
                  <a:srgbClr val="7030A0"/>
                </a:solidFill>
              </a:rPr>
              <a:t>around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Listen </a:t>
            </a:r>
            <a:r>
              <a:rPr lang="en-US" sz="2400" dirty="0">
                <a:solidFill>
                  <a:srgbClr val="7030A0"/>
                </a:solidFill>
              </a:rPr>
              <a:t>to the </a:t>
            </a:r>
            <a:r>
              <a:rPr lang="en-US" sz="2400" dirty="0" smtClean="0">
                <a:solidFill>
                  <a:srgbClr val="7030A0"/>
                </a:solidFill>
              </a:rPr>
              <a:t>music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And turn </a:t>
            </a:r>
            <a:r>
              <a:rPr lang="en-US" sz="2400" dirty="0">
                <a:solidFill>
                  <a:srgbClr val="7030A0"/>
                </a:solidFill>
              </a:rPr>
              <a:t>around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1628507"/>
            <a:ext cx="3851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</a:rPr>
              <a:t>Jump up high</a:t>
            </a:r>
          </a:p>
          <a:p>
            <a:r>
              <a:rPr lang="en-US" sz="2400" dirty="0">
                <a:solidFill>
                  <a:srgbClr val="7030A0"/>
                </a:solidFill>
              </a:rPr>
              <a:t>Jump up high</a:t>
            </a:r>
          </a:p>
          <a:p>
            <a:r>
              <a:rPr lang="en-US" sz="2400" dirty="0">
                <a:solidFill>
                  <a:srgbClr val="7030A0"/>
                </a:solidFill>
              </a:rPr>
              <a:t>Listen to the music</a:t>
            </a:r>
          </a:p>
          <a:p>
            <a:r>
              <a:rPr lang="en-US" sz="2400" dirty="0">
                <a:solidFill>
                  <a:srgbClr val="7030A0"/>
                </a:solidFill>
              </a:rPr>
              <a:t>And jump up high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4046562"/>
            <a:ext cx="38165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</a:rPr>
              <a:t>Wave your hands</a:t>
            </a:r>
          </a:p>
          <a:p>
            <a:r>
              <a:rPr lang="en-US" sz="2400" dirty="0">
                <a:solidFill>
                  <a:srgbClr val="7030A0"/>
                </a:solidFill>
              </a:rPr>
              <a:t>Wave your hands</a:t>
            </a:r>
          </a:p>
          <a:p>
            <a:r>
              <a:rPr lang="en-US" sz="2400" dirty="0">
                <a:solidFill>
                  <a:srgbClr val="7030A0"/>
                </a:solidFill>
              </a:rPr>
              <a:t>Listen to the music</a:t>
            </a:r>
          </a:p>
          <a:p>
            <a:r>
              <a:rPr lang="en-US" sz="2400" dirty="0">
                <a:solidFill>
                  <a:srgbClr val="7030A0"/>
                </a:solidFill>
              </a:rPr>
              <a:t>And wave your hands</a:t>
            </a:r>
            <a:r>
              <a:rPr lang="en-US" dirty="0"/>
              <a:t>.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3312737"/>
              </p:ext>
            </p:extLst>
          </p:nvPr>
        </p:nvGraphicFramePr>
        <p:xfrm>
          <a:off x="2771800" y="5616222"/>
          <a:ext cx="2819400" cy="685800"/>
        </p:xfrm>
        <a:graphic>
          <a:graphicData uri="http://schemas.openxmlformats.org/presentationml/2006/ole">
            <p:oleObj spid="_x0000_s1026" name="Объект упаковщика для оболочки" showAsIcon="1" r:id="rId3" imgW="2819880" imgH="685800" progId="Package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08191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At Tiny’s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>
                <a:solidFill>
                  <a:srgbClr val="7030A0"/>
                </a:solidFill>
              </a:rPr>
              <a:t>T</a:t>
            </a:r>
            <a:r>
              <a:rPr lang="en-US" dirty="0" smtClean="0">
                <a:solidFill>
                  <a:srgbClr val="7030A0"/>
                </a:solidFill>
              </a:rPr>
              <a:t>: </a:t>
            </a:r>
            <a:r>
              <a:rPr lang="en-US" dirty="0">
                <a:solidFill>
                  <a:srgbClr val="7030A0"/>
                </a:solidFill>
              </a:rPr>
              <a:t>Would you like a sandwich with ham and a cup of </a:t>
            </a:r>
            <a:r>
              <a:rPr lang="en-US" dirty="0" smtClean="0">
                <a:solidFill>
                  <a:srgbClr val="7030A0"/>
                </a:solidFill>
              </a:rPr>
              <a:t> tea</a:t>
            </a:r>
            <a:r>
              <a:rPr lang="en-US" dirty="0">
                <a:solidFill>
                  <a:srgbClr val="7030A0"/>
                </a:solidFill>
              </a:rPr>
              <a:t>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P: </a:t>
            </a:r>
            <a:r>
              <a:rPr lang="en-US" dirty="0">
                <a:solidFill>
                  <a:srgbClr val="7030A0"/>
                </a:solidFill>
              </a:rPr>
              <a:t>Yes, please. I like sandwich with ham.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T: </a:t>
            </a:r>
            <a:r>
              <a:rPr lang="en-US" dirty="0">
                <a:solidFill>
                  <a:srgbClr val="7030A0"/>
                </a:solidFill>
              </a:rPr>
              <a:t>Here you are. Help yourself!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P: </a:t>
            </a:r>
            <a:r>
              <a:rPr lang="en-US" dirty="0">
                <a:solidFill>
                  <a:srgbClr val="7030A0"/>
                </a:solidFill>
              </a:rPr>
              <a:t>Thank you. Oh, the sandwich is good. May I take an apple?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T: </a:t>
            </a:r>
            <a:r>
              <a:rPr lang="en-US" dirty="0">
                <a:solidFill>
                  <a:srgbClr val="7030A0"/>
                </a:solidFill>
              </a:rPr>
              <a:t>Yes, take it, please. Would you like some sweets?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P: </a:t>
            </a:r>
            <a:r>
              <a:rPr lang="en-US" dirty="0">
                <a:solidFill>
                  <a:srgbClr val="7030A0"/>
                </a:solidFill>
              </a:rPr>
              <a:t>I’m sorry, I don’t like sweets. I like red apples. May I have </a:t>
            </a:r>
            <a:r>
              <a:rPr lang="en-US" dirty="0" smtClean="0">
                <a:solidFill>
                  <a:srgbClr val="7030A0"/>
                </a:solidFill>
              </a:rPr>
              <a:t>one </a:t>
            </a:r>
            <a:r>
              <a:rPr lang="en-US" dirty="0">
                <a:solidFill>
                  <a:srgbClr val="7030A0"/>
                </a:solidFill>
              </a:rPr>
              <a:t>more apple, please?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T: </a:t>
            </a:r>
            <a:r>
              <a:rPr lang="en-US" dirty="0">
                <a:solidFill>
                  <a:srgbClr val="7030A0"/>
                </a:solidFill>
              </a:rPr>
              <a:t>Of course. Help yourself!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P: </a:t>
            </a:r>
            <a:r>
              <a:rPr lang="en-US" dirty="0">
                <a:solidFill>
                  <a:srgbClr val="7030A0"/>
                </a:solidFill>
              </a:rPr>
              <a:t>Thank you.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T: </a:t>
            </a:r>
            <a:r>
              <a:rPr lang="en-US" dirty="0">
                <a:solidFill>
                  <a:srgbClr val="7030A0"/>
                </a:solidFill>
              </a:rPr>
              <a:t>You are welcome!</a:t>
            </a:r>
          </a:p>
          <a:p>
            <a:pPr marL="0" indent="0"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641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At Tiny’s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700" dirty="0"/>
              <a:t>P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Tiny! What do you like to eat?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I like cakes, ice cream, sweets, chocolate and jam.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P: </a:t>
            </a:r>
            <a:r>
              <a:rPr lang="en-US" sz="2400" dirty="0">
                <a:solidFill>
                  <a:srgbClr val="7030A0"/>
                </a:solidFill>
              </a:rPr>
              <a:t>I think you </a:t>
            </a:r>
            <a:r>
              <a:rPr lang="en-US" sz="2400" dirty="0" smtClean="0">
                <a:solidFill>
                  <a:srgbClr val="7030A0"/>
                </a:solidFill>
              </a:rPr>
              <a:t>have </a:t>
            </a:r>
            <a:r>
              <a:rPr lang="en-US" sz="2400" dirty="0">
                <a:solidFill>
                  <a:srgbClr val="7030A0"/>
                </a:solidFill>
              </a:rPr>
              <a:t>a sweet tooth.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Yes, I </a:t>
            </a:r>
            <a:r>
              <a:rPr lang="en-US" sz="2400" dirty="0" smtClean="0">
                <a:solidFill>
                  <a:srgbClr val="7030A0"/>
                </a:solidFill>
              </a:rPr>
              <a:t>have </a:t>
            </a:r>
            <a:r>
              <a:rPr lang="en-US" sz="2400" dirty="0">
                <a:solidFill>
                  <a:srgbClr val="7030A0"/>
                </a:solidFill>
              </a:rPr>
              <a:t>a sweet tooth.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P: </a:t>
            </a:r>
            <a:r>
              <a:rPr lang="en-US" sz="2400" dirty="0">
                <a:solidFill>
                  <a:srgbClr val="7030A0"/>
                </a:solidFill>
              </a:rPr>
              <a:t>What do </a:t>
            </a:r>
            <a:r>
              <a:rPr lang="en-US" sz="2400" dirty="0" smtClean="0">
                <a:solidFill>
                  <a:srgbClr val="7030A0"/>
                </a:solidFill>
              </a:rPr>
              <a:t>you like </a:t>
            </a:r>
            <a:r>
              <a:rPr lang="en-US" sz="2400" dirty="0">
                <a:solidFill>
                  <a:srgbClr val="7030A0"/>
                </a:solidFill>
              </a:rPr>
              <a:t>to do?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I like to play computer games, listen to music, ride my scooter and roller skate.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P: </a:t>
            </a:r>
            <a:r>
              <a:rPr lang="en-US" sz="2400" dirty="0">
                <a:solidFill>
                  <a:srgbClr val="7030A0"/>
                </a:solidFill>
              </a:rPr>
              <a:t>Do you like to write fairy tales?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Yes, I like to write fairy tales for my friends. I often play jokes.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P: </a:t>
            </a:r>
            <a:r>
              <a:rPr lang="en-US" sz="2400" dirty="0">
                <a:solidFill>
                  <a:srgbClr val="7030A0"/>
                </a:solidFill>
              </a:rPr>
              <a:t>You are </a:t>
            </a:r>
            <a:r>
              <a:rPr lang="en-US" sz="2400" dirty="0" smtClean="0">
                <a:solidFill>
                  <a:srgbClr val="7030A0"/>
                </a:solidFill>
              </a:rPr>
              <a:t>a merry and a </a:t>
            </a:r>
            <a:r>
              <a:rPr lang="en-US" sz="2400" dirty="0">
                <a:solidFill>
                  <a:srgbClr val="7030A0"/>
                </a:solidFill>
              </a:rPr>
              <a:t>kind gnome. We are glad to visit you. Bye, Tiny.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Thank </a:t>
            </a:r>
            <a:r>
              <a:rPr lang="en-US" sz="2400" dirty="0" smtClean="0">
                <a:solidFill>
                  <a:srgbClr val="7030A0"/>
                </a:solidFill>
              </a:rPr>
              <a:t>you. Bye</a:t>
            </a:r>
            <a:r>
              <a:rPr lang="en-US" sz="2400" dirty="0">
                <a:solidFill>
                  <a:srgbClr val="7030A0"/>
                </a:solidFill>
              </a:rPr>
              <a:t>. </a:t>
            </a: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0563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Forte" pitchFamily="66" charset="0"/>
              </a:rPr>
              <a:t>Match the Words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51435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What                                 </a:t>
            </a:r>
            <a:r>
              <a:rPr lang="en-US" dirty="0" smtClean="0">
                <a:solidFill>
                  <a:srgbClr val="7030A0"/>
                </a:solidFill>
              </a:rPr>
              <a:t>  </a:t>
            </a:r>
            <a:r>
              <a:rPr lang="ru-RU" dirty="0" smtClean="0">
                <a:solidFill>
                  <a:srgbClr val="7030A0"/>
                </a:solidFill>
              </a:rPr>
              <a:t>Где, куда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Why                                    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Как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Who                                    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Что</a:t>
            </a:r>
            <a:r>
              <a:rPr lang="ru-RU" dirty="0" smtClean="0">
                <a:solidFill>
                  <a:srgbClr val="7030A0"/>
                </a:solidFill>
              </a:rPr>
              <a:t>, какой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Where                                </a:t>
            </a:r>
            <a:r>
              <a:rPr lang="en-US" dirty="0" smtClean="0">
                <a:solidFill>
                  <a:srgbClr val="7030A0"/>
                </a:solidFill>
              </a:rPr>
              <a:t>  </a:t>
            </a:r>
            <a:r>
              <a:rPr lang="ru-RU" dirty="0" smtClean="0">
                <a:solidFill>
                  <a:srgbClr val="7030A0"/>
                </a:solidFill>
              </a:rPr>
              <a:t>Почему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When   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Сколько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How </a:t>
            </a:r>
            <a:r>
              <a:rPr lang="en-US" dirty="0" smtClean="0">
                <a:solidFill>
                  <a:srgbClr val="7030A0"/>
                </a:solidFill>
              </a:rPr>
              <a:t>many</a:t>
            </a:r>
            <a:r>
              <a:rPr lang="ru-RU" dirty="0" smtClean="0">
                <a:solidFill>
                  <a:srgbClr val="7030A0"/>
                </a:solidFill>
              </a:rPr>
              <a:t>                      </a:t>
            </a:r>
            <a:r>
              <a:rPr lang="en-US" dirty="0" smtClean="0">
                <a:solidFill>
                  <a:srgbClr val="7030A0"/>
                </a:solidFill>
              </a:rPr>
              <a:t>     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Когда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How      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 Сколько</a:t>
            </a:r>
            <a:endParaRPr lang="en-US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Which</a:t>
            </a:r>
            <a:r>
              <a:rPr lang="en-US" dirty="0" smtClean="0">
                <a:solidFill>
                  <a:srgbClr val="7030A0"/>
                </a:solidFill>
              </a:rPr>
              <a:t>   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Который</a:t>
            </a:r>
            <a:r>
              <a:rPr lang="en-US" dirty="0" smtClean="0">
                <a:solidFill>
                  <a:srgbClr val="7030A0"/>
                </a:solidFill>
              </a:rPr>
              <a:t>  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How </a:t>
            </a:r>
            <a:r>
              <a:rPr lang="en-US" dirty="0" smtClean="0">
                <a:solidFill>
                  <a:srgbClr val="7030A0"/>
                </a:solidFill>
              </a:rPr>
              <a:t>much                           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Кто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Forte" pitchFamily="66" charset="0"/>
              </a:rPr>
              <a:t>Ask questions and answer them.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1. … is your name?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2. …. is your surname?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3. … are you from?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4. … do you live?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5. … old are you?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6. … is your birthday?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7. … do you like to do?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8. … is your </a:t>
            </a:r>
            <a:r>
              <a:rPr lang="en-US" dirty="0" smtClean="0">
                <a:solidFill>
                  <a:srgbClr val="7030A0"/>
                </a:solidFill>
              </a:rPr>
              <a:t>favorite </a:t>
            </a:r>
            <a:r>
              <a:rPr lang="en-US" dirty="0">
                <a:solidFill>
                  <a:srgbClr val="7030A0"/>
                </a:solidFill>
              </a:rPr>
              <a:t>season?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9. … friends have you got?</a:t>
            </a:r>
          </a:p>
          <a:p>
            <a:pPr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25439" y="1727230"/>
            <a:ext cx="9812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What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33784" y="3717032"/>
            <a:ext cx="934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Who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50688" y="3204244"/>
            <a:ext cx="12507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Where 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63373" y="5157192"/>
            <a:ext cx="1112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When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20072" y="2391800"/>
            <a:ext cx="17379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How many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79986" y="4234015"/>
            <a:ext cx="853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How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20688"/>
            <a:ext cx="8784976" cy="126876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Help Tiny to fill in the gaps</a:t>
            </a:r>
            <a:br>
              <a:rPr lang="en-US" dirty="0" smtClean="0">
                <a:solidFill>
                  <a:srgbClr val="FF0000"/>
                </a:solidFill>
                <a:latin typeface="Forte" pitchFamily="66" charset="0"/>
              </a:rPr>
            </a:br>
            <a:r>
              <a:rPr lang="en-US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3100" dirty="0" smtClean="0">
                <a:solidFill>
                  <a:srgbClr val="C00000"/>
                </a:solidFill>
                <a:latin typeface="+mn-lt"/>
                <a:cs typeface="FreesiaUPC" pitchFamily="34" charset="-34"/>
              </a:rPr>
              <a:t>tomatoes</a:t>
            </a:r>
            <a:r>
              <a:rPr lang="en-US" sz="3100" dirty="0">
                <a:solidFill>
                  <a:srgbClr val="C00000"/>
                </a:solidFill>
                <a:latin typeface="+mn-lt"/>
                <a:cs typeface="FreesiaUPC" pitchFamily="34" charset="-34"/>
              </a:rPr>
              <a:t>, school, bike, ball, cake, farm ,</a:t>
            </a:r>
            <a:r>
              <a:rPr lang="en-US" sz="3100" dirty="0" smtClean="0">
                <a:solidFill>
                  <a:srgbClr val="C00000"/>
                </a:solidFill>
                <a:latin typeface="+mn-lt"/>
                <a:cs typeface="FreesiaUPC" pitchFamily="34" charset="-34"/>
              </a:rPr>
              <a:t>wash,football)</a:t>
            </a:r>
            <a:br>
              <a:rPr lang="en-US" sz="3100" dirty="0" smtClean="0">
                <a:solidFill>
                  <a:srgbClr val="C00000"/>
                </a:solidFill>
                <a:latin typeface="+mn-lt"/>
                <a:cs typeface="FreesiaUPC" pitchFamily="34" charset="-34"/>
              </a:rPr>
            </a:br>
            <a:r>
              <a:rPr lang="en-US" sz="3100" dirty="0" smtClean="0">
                <a:solidFill>
                  <a:srgbClr val="C00000"/>
                </a:solidFill>
                <a:latin typeface="+mn-lt"/>
                <a:cs typeface="FreesiaUPC" pitchFamily="34" charset="-34"/>
              </a:rPr>
              <a:t> </a:t>
            </a:r>
            <a:r>
              <a:rPr lang="en-US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Answer: </a:t>
            </a:r>
            <a:r>
              <a:rPr lang="en-US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What </a:t>
            </a:r>
            <a:r>
              <a:rPr lang="en-US" dirty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do they buy for mum’s birthday?</a:t>
            </a:r>
            <a:br>
              <a:rPr lang="en-US" dirty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</a:br>
            <a:endParaRPr lang="ru-RU" dirty="0">
              <a:solidFill>
                <a:srgbClr val="0070C0"/>
              </a:solidFill>
              <a:cs typeface="FreesiaUPC" pitchFamily="34" charset="-3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89654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Dear Tiny,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My name is Helen. I am eight. I live on the … with my family. My brother Peter is ten. It is Saturday. On Saturdays we do not go to … . We go shopping. I and my brother help mum to buy some cabbage, carrots, …. , apples and some milk.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I have got a nice cat. His name is Tim. He likes to drink a lot of milk and play with a … . He likes to … its face and ears every day. Peter buys some meat and bones for his dog Jack. Jack likes to run, jump and play …. with Peter. He is a clever and a kind dog. We would like to buy a lot of sweets and cakes. But it is not healthy. So we buy a … and two ice creams. The cake is nice. It is for our mum. It’s her birthday.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I like to ride a … . I ride a bike and play tennis with my brother on Sundays. Can you play tennis? What do you like to do in summer? Have you got rivers and forests? Please write back.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Best wishes,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Helen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59576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80216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80920" cy="5445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>
                <a:solidFill>
                  <a:srgbClr val="FF0000"/>
                </a:solidFill>
              </a:rPr>
              <a:t>Цель: </a:t>
            </a:r>
            <a:r>
              <a:rPr lang="ru-RU" sz="2600" dirty="0">
                <a:solidFill>
                  <a:srgbClr val="7030A0"/>
                </a:solidFill>
              </a:rPr>
              <a:t>повторить, обобщить и закрепить учебный материал по описанию распорядка дня, по использованию в речи учащихся глаголов в Present Simple и вопросительных слов.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FF0000"/>
                </a:solidFill>
              </a:rPr>
              <a:t>Задачи</a:t>
            </a:r>
            <a:r>
              <a:rPr lang="en-US" sz="2600" dirty="0">
                <a:solidFill>
                  <a:srgbClr val="FF0000"/>
                </a:solidFill>
              </a:rPr>
              <a:t>:</a:t>
            </a:r>
            <a:endParaRPr lang="ru-RU" sz="2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600" dirty="0">
                <a:solidFill>
                  <a:srgbClr val="C00000"/>
                </a:solidFill>
              </a:rPr>
              <a:t>Развивающие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</a:rPr>
              <a:t>1. Развитие умения самостоятельно мыслить и делать выводы из прочитанного.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</a:rPr>
              <a:t>2. Развивать познавательный интерес к предмету.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</a:rPr>
              <a:t>3. Развивать речь, внимание, память</a:t>
            </a:r>
            <a:r>
              <a:rPr lang="ru-RU" sz="2400" dirty="0" smtClean="0">
                <a:solidFill>
                  <a:srgbClr val="7030A0"/>
                </a:solidFill>
              </a:rPr>
              <a:t>.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06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Teacher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Thank you for your work.  Your homework for the next lesson is Ex. 6 p 111; WB.Ex.1,2 p 69.  I’ll give you the following marks … . Give me your diaries. The lesson is over. You may be free. See you next time.</a:t>
            </a:r>
            <a:endParaRPr lang="ru-RU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102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rgbClr val="FF0000"/>
                </a:solidFill>
                <a:latin typeface="Forte" pitchFamily="66" charset="0"/>
              </a:rPr>
              <a:t>                 </a:t>
            </a:r>
            <a:r>
              <a:rPr lang="en-US" sz="4800" dirty="0" smtClean="0">
                <a:solidFill>
                  <a:srgbClr val="FF0000"/>
                </a:solidFill>
                <a:latin typeface="Forte" pitchFamily="66" charset="0"/>
              </a:rPr>
              <a:t>Good job</a:t>
            </a:r>
            <a:r>
              <a:rPr lang="en-US" sz="4800" dirty="0">
                <a:solidFill>
                  <a:srgbClr val="FF0000"/>
                </a:solidFill>
                <a:latin typeface="Forte" pitchFamily="66" charset="0"/>
              </a:rPr>
              <a:t>!</a:t>
            </a:r>
          </a:p>
          <a:p>
            <a:pPr marL="0" indent="0">
              <a:buNone/>
            </a:pP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9408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  <a:latin typeface="Forte" pitchFamily="66" charset="0"/>
              </a:rPr>
              <a:t>“It’s fantastic! It’s so cool!” </a:t>
            </a:r>
            <a:br>
              <a:rPr lang="en-US" dirty="0">
                <a:solidFill>
                  <a:srgbClr val="FF0000"/>
                </a:solidFill>
                <a:latin typeface="Forte" pitchFamily="66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rgbClr val="7030A0"/>
                </a:solidFill>
              </a:rPr>
              <a:t>It’s fantastic! It‘s so cool! 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 We are pupils, we are at school, 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 We can read because we know every letter                                 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 We can learn without rest. 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 We can stand the reading test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 As we try to know English never better.</a:t>
            </a:r>
          </a:p>
          <a:p>
            <a:pPr marL="0" indent="0">
              <a:buNone/>
            </a:pPr>
            <a:endParaRPr lang="en-US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9078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ru-RU" sz="4400" dirty="0">
                <a:solidFill>
                  <a:srgbClr val="C00000"/>
                </a:solidFill>
              </a:rPr>
              <a:t>Обучающие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7030A0"/>
                </a:solidFill>
              </a:rPr>
              <a:t>1. Развивать умения читать про себя и вслух связный текст с извлечением информации и полным пониманием содержания.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7030A0"/>
                </a:solidFill>
              </a:rPr>
              <a:t>2. Развивать умения понимать текст на слух с опорой на иллюстрацию.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7030A0"/>
                </a:solidFill>
              </a:rPr>
              <a:t>3. Закрепить употребление в речи учащихся специальных вопросов.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7030A0"/>
                </a:solidFill>
              </a:rPr>
              <a:t>4. Развивать умения и навыки устной речи на основе монологических и диалогических высказываний.</a:t>
            </a:r>
          </a:p>
          <a:p>
            <a:pPr marL="0" indent="0">
              <a:buNone/>
            </a:pPr>
            <a:endParaRPr lang="en-US" sz="4400" dirty="0" smtClean="0"/>
          </a:p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Воспитательные</a:t>
            </a:r>
            <a:endParaRPr lang="ru-RU" sz="4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rgbClr val="7030A0"/>
                </a:solidFill>
              </a:rPr>
              <a:t>1.</a:t>
            </a:r>
            <a:r>
              <a:rPr lang="ru-RU" sz="3600" dirty="0" smtClean="0">
                <a:solidFill>
                  <a:srgbClr val="7030A0"/>
                </a:solidFill>
              </a:rPr>
              <a:t>Воспитывать </a:t>
            </a:r>
            <a:r>
              <a:rPr lang="ru-RU" sz="3600" dirty="0">
                <a:solidFill>
                  <a:srgbClr val="7030A0"/>
                </a:solidFill>
              </a:rPr>
              <a:t>самостоятельность, взаимоуважение, сотрудничество</a:t>
            </a:r>
            <a:r>
              <a:rPr lang="ru-RU" sz="3600" dirty="0" smtClean="0"/>
              <a:t>.</a:t>
            </a:r>
            <a:endParaRPr lang="en-US" sz="3600" dirty="0" smtClean="0"/>
          </a:p>
          <a:p>
            <a:pPr marL="0" indent="0">
              <a:buNone/>
            </a:pPr>
            <a:endParaRPr lang="ru-RU" sz="3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4400" dirty="0">
                <a:solidFill>
                  <a:srgbClr val="C00000"/>
                </a:solidFill>
              </a:rPr>
              <a:t>Оборудование и оснащение урока</a:t>
            </a:r>
            <a:r>
              <a:rPr lang="ru-RU" sz="4400" dirty="0" smtClean="0">
                <a:solidFill>
                  <a:srgbClr val="C00000"/>
                </a:solidFill>
              </a:rPr>
              <a:t>:</a:t>
            </a:r>
            <a:endParaRPr lang="en-US" sz="44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600" b="1" dirty="0" smtClean="0"/>
              <a:t> </a:t>
            </a:r>
            <a:r>
              <a:rPr lang="ru-RU" sz="3600" b="1" dirty="0">
                <a:solidFill>
                  <a:srgbClr val="7030A0"/>
                </a:solidFill>
              </a:rPr>
              <a:t>компьютер, мультимедийный проектор</a:t>
            </a:r>
            <a:r>
              <a:rPr lang="ru-RU" sz="3600" b="1" dirty="0" smtClean="0">
                <a:solidFill>
                  <a:srgbClr val="7030A0"/>
                </a:solidFill>
              </a:rPr>
              <a:t>, </a:t>
            </a:r>
            <a:r>
              <a:rPr lang="ru-RU" sz="3600" b="1" dirty="0">
                <a:solidFill>
                  <a:srgbClr val="7030A0"/>
                </a:solidFill>
              </a:rPr>
              <a:t>слайды с картинками и заданиями по теме “Распорядок дня</a:t>
            </a:r>
            <a:r>
              <a:rPr lang="ru-RU" sz="3600" dirty="0">
                <a:solidFill>
                  <a:srgbClr val="7030A0"/>
                </a:solidFill>
              </a:rPr>
              <a:t>”, листы с текстом, запись английской песни “Clap, clap, clap your hands” и </a:t>
            </a:r>
            <a:r>
              <a:rPr lang="ru-RU" sz="3600" dirty="0" smtClean="0">
                <a:solidFill>
                  <a:srgbClr val="7030A0"/>
                </a:solidFill>
              </a:rPr>
              <a:t>диск </a:t>
            </a:r>
            <a:r>
              <a:rPr lang="ru-RU" sz="3600" dirty="0">
                <a:solidFill>
                  <a:srgbClr val="7030A0"/>
                </a:solidFill>
              </a:rPr>
              <a:t>с записями к учебнику (упр.1 стр.119), продукты для инсценирования диалогов.</a:t>
            </a:r>
          </a:p>
          <a:p>
            <a:pPr marL="0" indent="0">
              <a:buNone/>
            </a:pP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778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C00000"/>
                </a:solidFill>
              </a:rPr>
              <a:t>T</a:t>
            </a:r>
            <a:r>
              <a:rPr lang="en-US" sz="2800" dirty="0" smtClean="0"/>
              <a:t>: </a:t>
            </a:r>
            <a:r>
              <a:rPr lang="en-US" sz="3000" dirty="0" smtClean="0">
                <a:solidFill>
                  <a:srgbClr val="7030A0"/>
                </a:solidFill>
              </a:rPr>
              <a:t>Look </a:t>
            </a:r>
            <a:r>
              <a:rPr lang="en-US" sz="3000" dirty="0">
                <a:solidFill>
                  <a:srgbClr val="7030A0"/>
                </a:solidFill>
              </a:rPr>
              <a:t>at the clock, please! What time is it now?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7030A0"/>
                </a:solidFill>
              </a:rPr>
              <a:t> </a:t>
            </a:r>
            <a:r>
              <a:rPr lang="en-US" sz="3000" dirty="0" smtClean="0">
                <a:solidFill>
                  <a:srgbClr val="7030A0"/>
                </a:solidFill>
              </a:rPr>
              <a:t>It’s time to speak English. It’s time to read. It’s time to do some exercises about…Oh, no. Look at the board and say what the topic of our lesson is.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782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78579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T</a:t>
            </a:r>
            <a:r>
              <a:rPr lang="en-US" sz="2800" dirty="0" smtClean="0">
                <a:solidFill>
                  <a:srgbClr val="C00000"/>
                </a:solidFill>
              </a:rPr>
              <a:t>: </a:t>
            </a:r>
            <a:r>
              <a:rPr lang="en-US" sz="2800" dirty="0" smtClean="0">
                <a:solidFill>
                  <a:srgbClr val="7030A0"/>
                </a:solidFill>
              </a:rPr>
              <a:t>OK. </a:t>
            </a:r>
            <a:r>
              <a:rPr lang="en-US" sz="2800" dirty="0">
                <a:solidFill>
                  <a:srgbClr val="7030A0"/>
                </a:solidFill>
              </a:rPr>
              <a:t>So the topic of our lesson is </a:t>
            </a:r>
            <a:r>
              <a:rPr lang="en-US" sz="2800" dirty="0" smtClean="0">
                <a:solidFill>
                  <a:srgbClr val="7030A0"/>
                </a:solidFill>
              </a:rPr>
              <a:t>“My Day” and </a:t>
            </a:r>
            <a:r>
              <a:rPr lang="en-US" sz="2800" dirty="0">
                <a:solidFill>
                  <a:srgbClr val="7030A0"/>
                </a:solidFill>
              </a:rPr>
              <a:t>we are going to speak about what people </a:t>
            </a:r>
            <a:r>
              <a:rPr lang="en-US" sz="2800" dirty="0" smtClean="0">
                <a:solidFill>
                  <a:srgbClr val="7030A0"/>
                </a:solidFill>
              </a:rPr>
              <a:t>usually do</a:t>
            </a:r>
            <a:r>
              <a:rPr lang="en-US" sz="2800" dirty="0">
                <a:solidFill>
                  <a:srgbClr val="7030A0"/>
                </a:solidFill>
              </a:rPr>
              <a:t>. </a:t>
            </a:r>
            <a:r>
              <a:rPr lang="en-US" sz="2800" dirty="0" smtClean="0">
                <a:solidFill>
                  <a:srgbClr val="7030A0"/>
                </a:solidFill>
              </a:rPr>
              <a:t>But first I want some pupils to make clusters on the topics “My Day” and “The Question Words”.</a:t>
            </a:r>
            <a:endParaRPr lang="ru-RU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7030A0"/>
                </a:solidFill>
              </a:rPr>
              <a:t>T: Let’s revise some words and expressions.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7030A0"/>
                </a:solidFill>
              </a:rPr>
              <a:t>What’s the English for  </a:t>
            </a:r>
            <a:r>
              <a:rPr lang="ru-RU" sz="2800" b="1" dirty="0" smtClean="0">
                <a:solidFill>
                  <a:srgbClr val="7030A0"/>
                </a:solidFill>
              </a:rPr>
              <a:t>в 7 часов утра,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в </a:t>
            </a:r>
            <a:r>
              <a:rPr lang="en-US" sz="2800" b="1" dirty="0" smtClean="0">
                <a:solidFill>
                  <a:srgbClr val="7030A0"/>
                </a:solidFill>
              </a:rPr>
              <a:t>8 </a:t>
            </a:r>
            <a:r>
              <a:rPr lang="ru-RU" sz="2800" b="1" dirty="0" smtClean="0">
                <a:solidFill>
                  <a:srgbClr val="7030A0"/>
                </a:solidFill>
              </a:rPr>
              <a:t>часов вечера, в половине восьмого, </a:t>
            </a:r>
            <a:r>
              <a:rPr lang="ru-RU" sz="2800" b="1" dirty="0" err="1" smtClean="0">
                <a:solidFill>
                  <a:srgbClr val="7030A0"/>
                </a:solidFill>
              </a:rPr>
              <a:t>вставать,умываться</a:t>
            </a:r>
            <a:r>
              <a:rPr lang="ru-RU" sz="2800" b="1" dirty="0" smtClean="0">
                <a:solidFill>
                  <a:srgbClr val="7030A0"/>
                </a:solidFill>
              </a:rPr>
              <a:t>, чистить зубы, завтракать, идти в школу, обедать, делать уроки, гулять, играть в футбол, смотреть телевизор, ложиться спать. </a:t>
            </a:r>
            <a:r>
              <a:rPr lang="en-US" sz="2800" dirty="0" smtClean="0">
                <a:solidFill>
                  <a:srgbClr val="7030A0"/>
                </a:solidFill>
              </a:rPr>
              <a:t>Thank you.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8455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Put these expressions in</a:t>
            </a:r>
            <a:r>
              <a:rPr lang="ru-RU" dirty="0" smtClean="0">
                <a:solidFill>
                  <a:srgbClr val="FF0000"/>
                </a:solidFill>
                <a:latin typeface="Forte" pitchFamily="66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the correct order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have breakfast at 8am;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watch TV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clean my teeth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come home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go to school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get up at 7a.m.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go to bed at 10p.m.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wash my face and hands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do my homework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play with my toys or computer games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65493"/>
            <a:ext cx="856732" cy="72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9456" y="1932146"/>
            <a:ext cx="886076" cy="725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1968" y="4869541"/>
            <a:ext cx="843564" cy="672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6805" y="3390563"/>
            <a:ext cx="878789" cy="703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49489"/>
            <a:ext cx="818053" cy="689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0194" y="4698844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484" y="3004234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7161" y="3449950"/>
            <a:ext cx="288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I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61972" y="3502496"/>
            <a:ext cx="66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We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91968" y="2033508"/>
            <a:ext cx="710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You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49456" y="5019092"/>
            <a:ext cx="8860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They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95628" y="2400387"/>
            <a:ext cx="587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</a:rPr>
              <a:t>He</a:t>
            </a:r>
          </a:p>
        </p:txBody>
      </p: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5060" y="4893453"/>
            <a:ext cx="772392" cy="659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9802" y="2367860"/>
            <a:ext cx="798393" cy="65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6795" y="3140968"/>
            <a:ext cx="1487970" cy="1272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730566" y="2451408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</a:rPr>
              <a:t>She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40194" y="4909477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</a:rPr>
              <a:t>It</a:t>
            </a:r>
          </a:p>
        </p:txBody>
      </p:sp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2023" y="2895427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7700" y="2663652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7083" y="3127202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1981" y="4637765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891968" y="3475365"/>
            <a:ext cx="939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accent5">
                    <a:lumMod val="75000"/>
                  </a:schemeClr>
                </a:solidFill>
              </a:rPr>
              <a:t>read</a:t>
            </a:r>
          </a:p>
        </p:txBody>
      </p:sp>
      <p:pic>
        <p:nvPicPr>
          <p:cNvPr id="3096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4452" y="4405990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8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4765" y="3661121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6865" y="3664405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0194" y="4483428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1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8343" y="3621087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6243" y="3621086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4" name="Picture 3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2469" y="3215479"/>
            <a:ext cx="1487487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5" name="Picture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9802" y="3133887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6" name="Picture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8850" y="2983704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456510" y="3560474"/>
            <a:ext cx="1099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accent5">
                    <a:lumMod val="75000"/>
                  </a:schemeClr>
                </a:solidFill>
              </a:rPr>
              <a:t>read</a:t>
            </a:r>
            <a:r>
              <a:rPr lang="en-US" sz="32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38432" y="537802"/>
            <a:ext cx="75943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Forte" pitchFamily="66" charset="0"/>
              </a:rPr>
              <a:t>Use </a:t>
            </a:r>
            <a:r>
              <a:rPr lang="en-US" sz="4000" dirty="0">
                <a:solidFill>
                  <a:srgbClr val="FF0000"/>
                </a:solidFill>
                <a:latin typeface="Forte" pitchFamily="66" charset="0"/>
              </a:rPr>
              <a:t>the Verbs in the Present Simple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30435" y="5877272"/>
            <a:ext cx="38154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(ride, swim, run, </a:t>
            </a:r>
            <a:r>
              <a:rPr lang="en-US" sz="3200" dirty="0" smtClean="0">
                <a:solidFill>
                  <a:srgbClr val="0070C0"/>
                </a:solidFill>
              </a:rPr>
              <a:t>play)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4777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  <a:latin typeface="Forte" pitchFamily="66" charset="0"/>
              </a:rPr>
              <a:t>Put the verbs in brackets </a:t>
            </a:r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in </a:t>
            </a:r>
            <a:r>
              <a:rPr lang="en-US" dirty="0">
                <a:solidFill>
                  <a:srgbClr val="FF0000"/>
                </a:solidFill>
                <a:latin typeface="Forte" pitchFamily="66" charset="0"/>
              </a:rPr>
              <a:t>the correct forms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 1</a:t>
            </a:r>
            <a:r>
              <a:rPr lang="en-US" dirty="0">
                <a:solidFill>
                  <a:srgbClr val="0070C0"/>
                </a:solidFill>
              </a:rPr>
              <a:t>) She </a:t>
            </a:r>
            <a:r>
              <a:rPr lang="en-US" dirty="0" smtClean="0">
                <a:solidFill>
                  <a:srgbClr val="0070C0"/>
                </a:solidFill>
              </a:rPr>
              <a:t>(cook) lunch.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 2</a:t>
            </a:r>
            <a:r>
              <a:rPr lang="en-US" dirty="0">
                <a:solidFill>
                  <a:srgbClr val="0070C0"/>
                </a:solidFill>
              </a:rPr>
              <a:t>) They (watch) TV </a:t>
            </a:r>
            <a:r>
              <a:rPr lang="en-US" dirty="0" smtClean="0">
                <a:solidFill>
                  <a:srgbClr val="0070C0"/>
                </a:solidFill>
              </a:rPr>
              <a:t>at home.</a:t>
            </a:r>
            <a:endParaRPr lang="en-US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 </a:t>
            </a:r>
            <a:r>
              <a:rPr lang="en-US" dirty="0" smtClean="0">
                <a:solidFill>
                  <a:srgbClr val="0070C0"/>
                </a:solidFill>
              </a:rPr>
              <a:t>3</a:t>
            </a:r>
            <a:r>
              <a:rPr lang="en-US" dirty="0">
                <a:solidFill>
                  <a:srgbClr val="0070C0"/>
                </a:solidFill>
              </a:rPr>
              <a:t>) </a:t>
            </a:r>
            <a:r>
              <a:rPr lang="en-US" dirty="0" smtClean="0">
                <a:solidFill>
                  <a:srgbClr val="0070C0"/>
                </a:solidFill>
              </a:rPr>
              <a:t>H</a:t>
            </a:r>
            <a:r>
              <a:rPr lang="en-US" dirty="0" smtClean="0">
                <a:solidFill>
                  <a:srgbClr val="0070C0"/>
                </a:solidFill>
              </a:rPr>
              <a:t>e  </a:t>
            </a:r>
            <a:r>
              <a:rPr lang="en-US" dirty="0" smtClean="0">
                <a:solidFill>
                  <a:srgbClr val="0070C0"/>
                </a:solidFill>
              </a:rPr>
              <a:t>(read) books. </a:t>
            </a:r>
            <a:r>
              <a:rPr lang="en-US" dirty="0">
                <a:solidFill>
                  <a:srgbClr val="0070C0"/>
                </a:solidFill>
              </a:rPr>
              <a:t> 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 4</a:t>
            </a:r>
            <a:r>
              <a:rPr lang="en-US" dirty="0">
                <a:solidFill>
                  <a:srgbClr val="0070C0"/>
                </a:solidFill>
              </a:rPr>
              <a:t>) They (listen) to music every day.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 5</a:t>
            </a:r>
            <a:r>
              <a:rPr lang="en-US" dirty="0">
                <a:solidFill>
                  <a:srgbClr val="0070C0"/>
                </a:solidFill>
              </a:rPr>
              <a:t>) My </a:t>
            </a:r>
            <a:r>
              <a:rPr lang="en-US" dirty="0" smtClean="0">
                <a:solidFill>
                  <a:srgbClr val="0070C0"/>
                </a:solidFill>
              </a:rPr>
              <a:t>brother (play) football.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1360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207167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What does Ann do in the morning, in the afternoon and in the evening?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esr\Desktop\slide_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630</TotalTime>
  <Words>1277</Words>
  <Application>Microsoft Office PowerPoint</Application>
  <PresentationFormat>Экран (4:3)</PresentationFormat>
  <Paragraphs>152</Paragraphs>
  <Slides>22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Объект упаковщика для оболочки</vt:lpstr>
      <vt:lpstr>My Day</vt:lpstr>
      <vt:lpstr>Слайд 2</vt:lpstr>
      <vt:lpstr>Слайд 3</vt:lpstr>
      <vt:lpstr>Слайд 4</vt:lpstr>
      <vt:lpstr>Слайд 5</vt:lpstr>
      <vt:lpstr>Put these expressions in the correct order</vt:lpstr>
      <vt:lpstr>Слайд 7</vt:lpstr>
      <vt:lpstr>Put the verbs in brackets in the correct forms</vt:lpstr>
      <vt:lpstr>What does Ann do in the morning, in the afternoon and in the evening? </vt:lpstr>
      <vt:lpstr>Do you want to know what Tiny does every day? Look and say! </vt:lpstr>
      <vt:lpstr>Слайд 11</vt:lpstr>
      <vt:lpstr>Слайд 12</vt:lpstr>
      <vt:lpstr>Let’s Relax</vt:lpstr>
      <vt:lpstr>At Tiny’s</vt:lpstr>
      <vt:lpstr>At Tiny’s</vt:lpstr>
      <vt:lpstr>Match the Words</vt:lpstr>
      <vt:lpstr>Ask questions and answer them.</vt:lpstr>
      <vt:lpstr>Help Tiny to fill in the gaps (tomatoes, school, bike, ball, cake, farm ,wash,football)  Answer: What do they buy for mum’s birthday? </vt:lpstr>
      <vt:lpstr>Слайд 19</vt:lpstr>
      <vt:lpstr>Слайд 20</vt:lpstr>
      <vt:lpstr>Слайд 21</vt:lpstr>
      <vt:lpstr>“It’s fantastic! It’s so cool!”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Day</dc:title>
  <dc:creator>Uesr</dc:creator>
  <cp:lastModifiedBy>Uesr</cp:lastModifiedBy>
  <cp:revision>84</cp:revision>
  <dcterms:created xsi:type="dcterms:W3CDTF">2017-04-22T07:51:49Z</dcterms:created>
  <dcterms:modified xsi:type="dcterms:W3CDTF">2017-04-24T13:50:56Z</dcterms:modified>
</cp:coreProperties>
</file>