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2"/>
  </p:notesMasterIdLst>
  <p:sldIdLst>
    <p:sldId id="256" r:id="rId2"/>
    <p:sldId id="257" r:id="rId3"/>
    <p:sldId id="258" r:id="rId4"/>
    <p:sldId id="260" r:id="rId5"/>
    <p:sldId id="282" r:id="rId6"/>
    <p:sldId id="259" r:id="rId7"/>
    <p:sldId id="265" r:id="rId8"/>
    <p:sldId id="266" r:id="rId9"/>
    <p:sldId id="262" r:id="rId10"/>
    <p:sldId id="263" r:id="rId11"/>
    <p:sldId id="264" r:id="rId12"/>
    <p:sldId id="269" r:id="rId13"/>
    <p:sldId id="272" r:id="rId14"/>
    <p:sldId id="268" r:id="rId15"/>
    <p:sldId id="271" r:id="rId16"/>
    <p:sldId id="270" r:id="rId17"/>
    <p:sldId id="274" r:id="rId18"/>
    <p:sldId id="281" r:id="rId19"/>
    <p:sldId id="318" r:id="rId20"/>
    <p:sldId id="279" r:id="rId21"/>
    <p:sldId id="294" r:id="rId22"/>
    <p:sldId id="280" r:id="rId23"/>
    <p:sldId id="295" r:id="rId24"/>
    <p:sldId id="296" r:id="rId25"/>
    <p:sldId id="299" r:id="rId26"/>
    <p:sldId id="297" r:id="rId27"/>
    <p:sldId id="300" r:id="rId28"/>
    <p:sldId id="298" r:id="rId29"/>
    <p:sldId id="301" r:id="rId30"/>
    <p:sldId id="303" r:id="rId31"/>
    <p:sldId id="316" r:id="rId32"/>
    <p:sldId id="304" r:id="rId33"/>
    <p:sldId id="306" r:id="rId34"/>
    <p:sldId id="309" r:id="rId35"/>
    <p:sldId id="310" r:id="rId36"/>
    <p:sldId id="344" r:id="rId37"/>
    <p:sldId id="345" r:id="rId38"/>
    <p:sldId id="324" r:id="rId39"/>
    <p:sldId id="325" r:id="rId40"/>
    <p:sldId id="326" r:id="rId41"/>
    <p:sldId id="327" r:id="rId42"/>
    <p:sldId id="328" r:id="rId43"/>
    <p:sldId id="330" r:id="rId44"/>
    <p:sldId id="329" r:id="rId45"/>
    <p:sldId id="331" r:id="rId46"/>
    <p:sldId id="332" r:id="rId47"/>
    <p:sldId id="333" r:id="rId48"/>
    <p:sldId id="334" r:id="rId49"/>
    <p:sldId id="335" r:id="rId50"/>
    <p:sldId id="336" r:id="rId51"/>
    <p:sldId id="337" r:id="rId52"/>
    <p:sldId id="340" r:id="rId53"/>
    <p:sldId id="338" r:id="rId54"/>
    <p:sldId id="339" r:id="rId55"/>
    <p:sldId id="342" r:id="rId56"/>
    <p:sldId id="305" r:id="rId57"/>
    <p:sldId id="341" r:id="rId58"/>
    <p:sldId id="314" r:id="rId59"/>
    <p:sldId id="320" r:id="rId60"/>
    <p:sldId id="285" r:id="rId61"/>
    <p:sldId id="275" r:id="rId62"/>
    <p:sldId id="286" r:id="rId63"/>
    <p:sldId id="291" r:id="rId64"/>
    <p:sldId id="292" r:id="rId65"/>
    <p:sldId id="288" r:id="rId66"/>
    <p:sldId id="293" r:id="rId67"/>
    <p:sldId id="287" r:id="rId68"/>
    <p:sldId id="284" r:id="rId69"/>
    <p:sldId id="276" r:id="rId70"/>
    <p:sldId id="283" r:id="rId7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0" d="100"/>
          <a:sy n="60" d="100"/>
        </p:scale>
        <p:origin x="516" y="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63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0AE2AA-4382-4A21-9164-2161896EDEA0}" type="datetimeFigureOut">
              <a:rPr lang="ru-RU" smtClean="0"/>
              <a:t>14.02.2020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AB4462-FB8A-4467-AC87-D8E2E1C65806}" type="slidenum">
              <a:rPr lang="ru-RU" smtClean="0"/>
              <a:t>‹#›</a:t>
            </a:fld>
            <a:endParaRPr lang="ru-RU"/>
          </a:p>
        </p:txBody>
      </p:sp>
    </p:spTree>
    <p:extLst>
      <p:ext uri="{BB962C8B-B14F-4D97-AF65-F5344CB8AC3E}">
        <p14:creationId xmlns:p14="http://schemas.microsoft.com/office/powerpoint/2010/main" val="2145165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0AB4462-FB8A-4467-AC87-D8E2E1C65806}" type="slidenum">
              <a:rPr lang="ru-RU" smtClean="0"/>
              <a:t>67</a:t>
            </a:fld>
            <a:endParaRPr lang="ru-RU"/>
          </a:p>
        </p:txBody>
      </p:sp>
    </p:spTree>
    <p:extLst>
      <p:ext uri="{BB962C8B-B14F-4D97-AF65-F5344CB8AC3E}">
        <p14:creationId xmlns:p14="http://schemas.microsoft.com/office/powerpoint/2010/main" val="3713987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dirty="0"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14.02.2020</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pPr/>
              <a:t>14.02.2020</a:t>
            </a:fld>
            <a:endParaRPr lang="ru-RU"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19B0651-EE4F-4900-A07F-96A6BFA9D0F0}"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620689"/>
            <a:ext cx="5950621" cy="864095"/>
          </a:xfrm>
        </p:spPr>
        <p:txBody>
          <a:bodyPr/>
          <a:lstStyle/>
          <a:p>
            <a:r>
              <a:rPr lang="ru-RU" sz="4400" dirty="0" smtClean="0">
                <a:solidFill>
                  <a:schemeClr val="accent3">
                    <a:lumMod val="75000"/>
                  </a:schemeClr>
                </a:solidFill>
              </a:rPr>
              <a:t>Правила этикета</a:t>
            </a:r>
            <a:endParaRPr lang="ru-RU" sz="4400" dirty="0">
              <a:solidFill>
                <a:schemeClr val="accent3">
                  <a:lumMod val="75000"/>
                </a:schemeClr>
              </a:solidFill>
            </a:endParaRPr>
          </a:p>
        </p:txBody>
      </p:sp>
      <p:sp>
        <p:nvSpPr>
          <p:cNvPr id="3" name="Подзаголовок 2"/>
          <p:cNvSpPr>
            <a:spLocks noGrp="1"/>
          </p:cNvSpPr>
          <p:nvPr>
            <p:ph type="subTitle" idx="1"/>
          </p:nvPr>
        </p:nvSpPr>
        <p:spPr>
          <a:xfrm>
            <a:off x="5004048" y="4725144"/>
            <a:ext cx="3888432" cy="1656184"/>
          </a:xfrm>
        </p:spPr>
        <p:txBody>
          <a:bodyPr>
            <a:normAutofit fontScale="85000" lnSpcReduction="10000"/>
          </a:bodyPr>
          <a:lstStyle/>
          <a:p>
            <a:r>
              <a:rPr lang="ru-RU" sz="2000" b="1" dirty="0" smtClean="0">
                <a:solidFill>
                  <a:srgbClr val="FF0000"/>
                </a:solidFill>
              </a:rPr>
              <a:t>Подготовила учитель английского языка Цховребова Зинаида Владимировна</a:t>
            </a:r>
          </a:p>
          <a:p>
            <a:r>
              <a:rPr lang="ru-RU" sz="2000" b="1" dirty="0">
                <a:solidFill>
                  <a:srgbClr val="FF0000"/>
                </a:solidFill>
              </a:rPr>
              <a:t> </a:t>
            </a:r>
            <a:r>
              <a:rPr lang="ru-RU" sz="2000" b="1" dirty="0" smtClean="0">
                <a:solidFill>
                  <a:srgbClr val="FF0000"/>
                </a:solidFill>
              </a:rPr>
              <a:t>        2018</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48" y="1785926"/>
            <a:ext cx="2424312" cy="2030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805273"/>
            <a:ext cx="2165226" cy="2165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Рисунок 5"/>
          <p:cNvPicPr/>
          <p:nvPr/>
        </p:nvPicPr>
        <p:blipFill>
          <a:blip r:embed="rId4"/>
          <a:srcRect l="3158" t="2657" r="8371" b="44203"/>
          <a:stretch>
            <a:fillRect/>
          </a:stretch>
        </p:blipFill>
        <p:spPr bwMode="auto">
          <a:xfrm>
            <a:off x="2071670" y="4214818"/>
            <a:ext cx="2786082" cy="2000264"/>
          </a:xfrm>
          <a:prstGeom prst="rect">
            <a:avLst/>
          </a:prstGeom>
          <a:noFill/>
          <a:ln w="9525">
            <a:noFill/>
            <a:miter lim="800000"/>
            <a:headEnd/>
            <a:tailEnd/>
          </a:ln>
          <a:effectLst/>
        </p:spPr>
      </p:pic>
    </p:spTree>
    <p:extLst>
      <p:ext uri="{BB962C8B-B14F-4D97-AF65-F5344CB8AC3E}">
        <p14:creationId xmlns:p14="http://schemas.microsoft.com/office/powerpoint/2010/main" val="26660082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332656"/>
            <a:ext cx="7520940" cy="4347821"/>
          </a:xfrm>
        </p:spPr>
        <p:txBody>
          <a:bodyPr>
            <a:normAutofit fontScale="92500" lnSpcReduction="20000"/>
          </a:bodyPr>
          <a:lstStyle/>
          <a:p>
            <a:r>
              <a:rPr lang="ru-RU" sz="1900" dirty="0">
                <a:solidFill>
                  <a:srgbClr val="C00000"/>
                </a:solidFill>
              </a:rPr>
              <a:t>Николашвили Лиза – </a:t>
            </a:r>
            <a:r>
              <a:rPr lang="ru-RU" sz="1900" dirty="0" smtClean="0">
                <a:solidFill>
                  <a:srgbClr val="C00000"/>
                </a:solidFill>
              </a:rPr>
              <a:t>5</a:t>
            </a:r>
            <a:endParaRPr lang="ru-RU" sz="1900" dirty="0">
              <a:solidFill>
                <a:srgbClr val="C00000"/>
              </a:solidFill>
            </a:endParaRPr>
          </a:p>
          <a:p>
            <a:r>
              <a:rPr lang="ru-RU" sz="1900" dirty="0">
                <a:solidFill>
                  <a:srgbClr val="C00000"/>
                </a:solidFill>
              </a:rPr>
              <a:t>Новрадов Вася -  2</a:t>
            </a:r>
          </a:p>
          <a:p>
            <a:r>
              <a:rPr lang="ru-RU" sz="1900" dirty="0">
                <a:solidFill>
                  <a:srgbClr val="C00000"/>
                </a:solidFill>
              </a:rPr>
              <a:t>Рамонова Алана -  5</a:t>
            </a:r>
          </a:p>
          <a:p>
            <a:r>
              <a:rPr lang="ru-RU" sz="1900" dirty="0">
                <a:solidFill>
                  <a:srgbClr val="C00000"/>
                </a:solidFill>
              </a:rPr>
              <a:t>Рамонова Алла – 6</a:t>
            </a:r>
          </a:p>
          <a:p>
            <a:r>
              <a:rPr lang="ru-RU" sz="1900" dirty="0">
                <a:solidFill>
                  <a:srgbClr val="C00000"/>
                </a:solidFill>
              </a:rPr>
              <a:t>Рамонов Марк – 1</a:t>
            </a:r>
          </a:p>
          <a:p>
            <a:r>
              <a:rPr lang="ru-RU" sz="1900" dirty="0">
                <a:solidFill>
                  <a:srgbClr val="C00000"/>
                </a:solidFill>
              </a:rPr>
              <a:t>Романова Карина - 3</a:t>
            </a:r>
          </a:p>
          <a:p>
            <a:r>
              <a:rPr lang="ru-RU" sz="1900" dirty="0">
                <a:solidFill>
                  <a:srgbClr val="C00000"/>
                </a:solidFill>
              </a:rPr>
              <a:t>Томаев Кантемир – </a:t>
            </a:r>
            <a:r>
              <a:rPr lang="ru-RU" sz="1900" dirty="0" smtClean="0">
                <a:solidFill>
                  <a:srgbClr val="C00000"/>
                </a:solidFill>
              </a:rPr>
              <a:t>5</a:t>
            </a:r>
            <a:endParaRPr lang="ru-RU" sz="1900" dirty="0">
              <a:solidFill>
                <a:srgbClr val="C00000"/>
              </a:solidFill>
            </a:endParaRPr>
          </a:p>
          <a:p>
            <a:r>
              <a:rPr lang="ru-RU" sz="1900" dirty="0">
                <a:solidFill>
                  <a:srgbClr val="C00000"/>
                </a:solidFill>
              </a:rPr>
              <a:t>Тохтиева Арина - 4</a:t>
            </a:r>
          </a:p>
          <a:p>
            <a:r>
              <a:rPr lang="ru-RU" sz="1900" dirty="0">
                <a:solidFill>
                  <a:srgbClr val="C00000"/>
                </a:solidFill>
              </a:rPr>
              <a:t>Хаблиева Милена – 5</a:t>
            </a:r>
          </a:p>
          <a:p>
            <a:r>
              <a:rPr lang="ru-RU" sz="1900" dirty="0">
                <a:solidFill>
                  <a:srgbClr val="C00000"/>
                </a:solidFill>
              </a:rPr>
              <a:t>Хохова Лаура – 6</a:t>
            </a:r>
          </a:p>
          <a:p>
            <a:r>
              <a:rPr lang="ru-RU" sz="1900" dirty="0">
                <a:solidFill>
                  <a:srgbClr val="C00000"/>
                </a:solidFill>
              </a:rPr>
              <a:t>Цараков Артур – 1</a:t>
            </a:r>
          </a:p>
          <a:p>
            <a:r>
              <a:rPr lang="ru-RU" sz="1900" dirty="0">
                <a:solidFill>
                  <a:srgbClr val="C00000"/>
                </a:solidFill>
              </a:rPr>
              <a:t>Цкаева Алена – 7</a:t>
            </a:r>
          </a:p>
          <a:p>
            <a:r>
              <a:rPr lang="ru-RU" sz="1900" dirty="0">
                <a:solidFill>
                  <a:srgbClr val="C00000"/>
                </a:solidFill>
              </a:rPr>
              <a:t>Часовской Вадим </a:t>
            </a:r>
            <a:r>
              <a:rPr lang="ru-RU" sz="1900">
                <a:solidFill>
                  <a:srgbClr val="C00000"/>
                </a:solidFill>
              </a:rPr>
              <a:t>- </a:t>
            </a:r>
            <a:r>
              <a:rPr lang="ru-RU" sz="1900" smtClean="0">
                <a:solidFill>
                  <a:srgbClr val="C00000"/>
                </a:solidFill>
              </a:rPr>
              <a:t>5</a:t>
            </a:r>
            <a:endParaRPr lang="ru-RU" sz="1900" dirty="0">
              <a:solidFill>
                <a:srgbClr val="C00000"/>
              </a:solidFill>
            </a:endParaRPr>
          </a:p>
          <a:p>
            <a:endParaRPr lang="ru-RU" dirty="0"/>
          </a:p>
          <a:p>
            <a:endParaRPr lang="ru-RU" dirty="0"/>
          </a:p>
        </p:txBody>
      </p:sp>
    </p:spTree>
    <p:extLst>
      <p:ext uri="{BB962C8B-B14F-4D97-AF65-F5344CB8AC3E}">
        <p14:creationId xmlns:p14="http://schemas.microsoft.com/office/powerpoint/2010/main" val="749605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sz="2000" dirty="0">
                <a:solidFill>
                  <a:schemeClr val="accent3">
                    <a:lumMod val="75000"/>
                  </a:schemeClr>
                </a:solidFill>
              </a:rPr>
              <a:t>На вопрос анкеты: </a:t>
            </a:r>
            <a:r>
              <a:rPr lang="ru-RU" sz="2000" dirty="0">
                <a:solidFill>
                  <a:schemeClr val="accent2">
                    <a:lumMod val="75000"/>
                  </a:schemeClr>
                </a:solidFill>
              </a:rPr>
              <a:t>«По каким качествам вы судите об уровне воспитанности человека?» </a:t>
            </a:r>
            <a:r>
              <a:rPr lang="ru-RU" sz="2000" dirty="0">
                <a:solidFill>
                  <a:schemeClr val="accent3">
                    <a:lumMod val="75000"/>
                  </a:schemeClr>
                </a:solidFill>
              </a:rPr>
              <a:t>- вы, ребята, отвечали так:</a:t>
            </a:r>
          </a:p>
          <a:p>
            <a:r>
              <a:rPr lang="ru-RU" sz="2000" dirty="0">
                <a:solidFill>
                  <a:schemeClr val="accent3">
                    <a:lumMod val="75000"/>
                  </a:schemeClr>
                </a:solidFill>
              </a:rPr>
              <a:t> - по внешнему виду; ( 7 учащихся)                              </a:t>
            </a:r>
          </a:p>
          <a:p>
            <a:r>
              <a:rPr lang="ru-RU" sz="2000" dirty="0">
                <a:solidFill>
                  <a:schemeClr val="accent3">
                    <a:lumMod val="75000"/>
                  </a:schemeClr>
                </a:solidFill>
              </a:rPr>
              <a:t> - по манере разговаривать и слушать других; ( 6 учащихся)</a:t>
            </a:r>
          </a:p>
          <a:p>
            <a:r>
              <a:rPr lang="ru-RU" sz="2000" dirty="0">
                <a:solidFill>
                  <a:schemeClr val="accent3">
                    <a:lumMod val="75000"/>
                  </a:schemeClr>
                </a:solidFill>
              </a:rPr>
              <a:t> - по готовности прийти на помощь;   (9 учащихся)</a:t>
            </a:r>
          </a:p>
          <a:p>
            <a:r>
              <a:rPr lang="ru-RU" sz="2000" dirty="0">
                <a:solidFill>
                  <a:schemeClr val="accent3">
                    <a:lumMod val="75000"/>
                  </a:schemeClr>
                </a:solidFill>
              </a:rPr>
              <a:t> - по умению никогда не лезть в чужие разговоры и дела. ( 3 учащихся)</a:t>
            </a:r>
          </a:p>
          <a:p>
            <a:endParaRPr lang="ru-RU" sz="2000" dirty="0">
              <a:solidFill>
                <a:schemeClr val="accent3">
                  <a:lumMod val="75000"/>
                </a:schemeClr>
              </a:solidFill>
            </a:endParaRPr>
          </a:p>
        </p:txBody>
      </p:sp>
    </p:spTree>
    <p:extLst>
      <p:ext uri="{BB962C8B-B14F-4D97-AF65-F5344CB8AC3E}">
        <p14:creationId xmlns:p14="http://schemas.microsoft.com/office/powerpoint/2010/main" val="3643956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smtClean="0">
                <a:solidFill>
                  <a:srgbClr val="C00000"/>
                </a:solidFill>
              </a:rPr>
              <a:t>Рассказ 2</a:t>
            </a:r>
            <a:endParaRPr lang="ru-RU" dirty="0">
              <a:solidFill>
                <a:srgbClr val="C00000"/>
              </a:solidFill>
            </a:endParaRPr>
          </a:p>
        </p:txBody>
      </p:sp>
      <p:sp>
        <p:nvSpPr>
          <p:cNvPr id="3" name="Содержимое 2"/>
          <p:cNvSpPr>
            <a:spLocks noGrp="1"/>
          </p:cNvSpPr>
          <p:nvPr>
            <p:ph idx="1"/>
          </p:nvPr>
        </p:nvSpPr>
        <p:spPr/>
        <p:txBody>
          <a:bodyPr>
            <a:normAutofit fontScale="92500"/>
          </a:bodyPr>
          <a:lstStyle/>
          <a:p>
            <a:r>
              <a:rPr lang="ru-RU" sz="2000" dirty="0" smtClean="0"/>
              <a:t>     </a:t>
            </a:r>
            <a:r>
              <a:rPr lang="ru-RU" sz="2000" dirty="0" smtClean="0">
                <a:solidFill>
                  <a:schemeClr val="accent2"/>
                </a:solidFill>
              </a:rPr>
              <a:t>Ученик (читает дневник педагога). </a:t>
            </a:r>
            <a:r>
              <a:rPr lang="ru-RU" sz="2000" dirty="0" smtClean="0">
                <a:solidFill>
                  <a:schemeClr val="accent3">
                    <a:lumMod val="75000"/>
                  </a:schemeClr>
                </a:solidFill>
              </a:rPr>
              <a:t>У мужа моей знакомой через все лицо проходит шрам, да и передвигается он не слишком быстро – прихрамывает. Людям, не знакомым с ним, хочется сразу отвести взгляд от несчастного калеки. Но для нас он настоящий магнит. Мы-то знаем, какой это прекрасный человек. Все мальчишки во дворе завидуют Сашке (его сыну), когда тот с отцом возвращается с рыбалки или они вместе идут на стадион, чтобы там погонять мяч. А шрам и хромоту он получил, вытаскивая из горящей машины друга с семьей, когда все вместе они попали в аварию где-то у Байкала.</a:t>
            </a:r>
            <a:endParaRPr lang="ru-RU" sz="2000" dirty="0">
              <a:solidFill>
                <a:schemeClr val="accent3">
                  <a:lumMod val="75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smtClean="0">
                <a:solidFill>
                  <a:srgbClr val="C00000"/>
                </a:solidFill>
              </a:rPr>
              <a:t>Ситуация 1</a:t>
            </a:r>
            <a:endParaRPr lang="ru-RU" dirty="0">
              <a:solidFill>
                <a:srgbClr val="C00000"/>
              </a:solidFill>
            </a:endParaRPr>
          </a:p>
        </p:txBody>
      </p:sp>
      <p:sp>
        <p:nvSpPr>
          <p:cNvPr id="3" name="Содержимое 2"/>
          <p:cNvSpPr>
            <a:spLocks noGrp="1"/>
          </p:cNvSpPr>
          <p:nvPr>
            <p:ph idx="1"/>
          </p:nvPr>
        </p:nvSpPr>
        <p:spPr>
          <a:xfrm>
            <a:off x="928662" y="1071546"/>
            <a:ext cx="7520940" cy="3579849"/>
          </a:xfrm>
        </p:spPr>
        <p:txBody>
          <a:bodyPr>
            <a:noAutofit/>
          </a:bodyPr>
          <a:lstStyle/>
          <a:p>
            <a:r>
              <a:rPr lang="ru-RU" sz="2000" dirty="0" smtClean="0"/>
              <a:t>     </a:t>
            </a:r>
            <a:r>
              <a:rPr lang="ru-RU" sz="2000" dirty="0" smtClean="0">
                <a:solidFill>
                  <a:schemeClr val="accent3">
                    <a:lumMod val="75000"/>
                  </a:schemeClr>
                </a:solidFill>
              </a:rPr>
              <a:t>На экскурсию надо было выйти ровно в 11 часов. Все собрались. Пора идти, но еще нет Иры и Володи. Ребята смотрят по сторонам. На часах 11.05. бежит Ира: «Здравствуйте, извините за опоздание. Мама задержалась в аптеке, я не могла оставить маленькую сестренку». Все двинулись в путь. Тут из-за угла появился Володя: «Ну, что собрались? «Где ты был? Мы тебя ждали»,- закричали ребята. Володя ответил: «Видик смотрел». «Ты разве не знаешь, что опаздывать некрасиво?» - «Знаю, но так уж получилось».</a:t>
            </a:r>
          </a:p>
          <a:p>
            <a:r>
              <a:rPr lang="ru-RU" sz="2000" dirty="0" smtClean="0">
                <a:solidFill>
                  <a:schemeClr val="accent3">
                    <a:lumMod val="75000"/>
                  </a:schemeClr>
                </a:solidFill>
              </a:rPr>
              <a:t>     </a:t>
            </a:r>
            <a:endParaRPr lang="ru-RU" sz="2000" dirty="0">
              <a:solidFill>
                <a:schemeClr val="accent3">
                  <a:lumMod val="7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                     Ситуация 2</a:t>
            </a:r>
            <a:endParaRPr lang="ru-RU" dirty="0">
              <a:solidFill>
                <a:srgbClr val="C00000"/>
              </a:solidFill>
            </a:endParaRPr>
          </a:p>
        </p:txBody>
      </p:sp>
      <p:sp>
        <p:nvSpPr>
          <p:cNvPr id="3" name="Содержимое 2"/>
          <p:cNvSpPr>
            <a:spLocks noGrp="1"/>
          </p:cNvSpPr>
          <p:nvPr>
            <p:ph idx="1"/>
          </p:nvPr>
        </p:nvSpPr>
        <p:spPr/>
        <p:txBody>
          <a:bodyPr>
            <a:normAutofit/>
          </a:bodyPr>
          <a:lstStyle/>
          <a:p>
            <a:r>
              <a:rPr lang="ru-RU" sz="2000" dirty="0" smtClean="0"/>
              <a:t>     </a:t>
            </a:r>
            <a:r>
              <a:rPr lang="ru-RU" sz="2000" dirty="0" smtClean="0">
                <a:solidFill>
                  <a:schemeClr val="accent3">
                    <a:lumMod val="75000"/>
                  </a:schemeClr>
                </a:solidFill>
              </a:rPr>
              <a:t>Нарядная оживленная женщина в сопровождении подтянутого мужчины входит в трамвай. Увидев ее, поднимается девочка. </a:t>
            </a:r>
          </a:p>
          <a:p>
            <a:r>
              <a:rPr lang="ru-RU" sz="2000" dirty="0" smtClean="0">
                <a:solidFill>
                  <a:schemeClr val="accent3">
                    <a:lumMod val="75000"/>
                  </a:schemeClr>
                </a:solidFill>
              </a:rPr>
              <a:t>    - «Садитесь, пожалуйста!</a:t>
            </a:r>
          </a:p>
          <a:p>
            <a:r>
              <a:rPr lang="ru-RU" sz="2000" dirty="0" smtClean="0">
                <a:solidFill>
                  <a:schemeClr val="accent3">
                    <a:lumMod val="75000"/>
                  </a:schemeClr>
                </a:solidFill>
              </a:rPr>
              <a:t>    - Ну что ты… Спасибо…. Не надо.</a:t>
            </a:r>
          </a:p>
          <a:p>
            <a:r>
              <a:rPr lang="ru-RU" sz="2000" dirty="0" smtClean="0">
                <a:solidFill>
                  <a:schemeClr val="accent3">
                    <a:lumMod val="75000"/>
                  </a:schemeClr>
                </a:solidFill>
              </a:rPr>
              <a:t>    - Садитесь, садитесь. Я всегда пожилым и больным место уступаю».</a:t>
            </a:r>
          </a:p>
          <a:p>
            <a:r>
              <a:rPr lang="ru-RU" sz="2000" dirty="0" smtClean="0">
                <a:solidFill>
                  <a:schemeClr val="accent3">
                    <a:lumMod val="75000"/>
                  </a:schemeClr>
                </a:solidFill>
              </a:rPr>
              <a:t>    Оживление на лице женщины гаснет. Обсуждается вопрос: все ли правильно было в поведении этой девочки?</a:t>
            </a:r>
          </a:p>
          <a:p>
            <a:endParaRPr lang="ru-RU" dirty="0">
              <a:solidFill>
                <a:schemeClr val="accent3">
                  <a:lumMod val="75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smtClean="0">
                <a:solidFill>
                  <a:srgbClr val="C00000"/>
                </a:solidFill>
              </a:rPr>
              <a:t>Ситуация 3</a:t>
            </a:r>
            <a:endParaRPr lang="ru-RU" dirty="0">
              <a:solidFill>
                <a:srgbClr val="C00000"/>
              </a:solidFill>
            </a:endParaRPr>
          </a:p>
        </p:txBody>
      </p:sp>
      <p:sp>
        <p:nvSpPr>
          <p:cNvPr id="3" name="Содержимое 2"/>
          <p:cNvSpPr>
            <a:spLocks noGrp="1"/>
          </p:cNvSpPr>
          <p:nvPr>
            <p:ph idx="1"/>
          </p:nvPr>
        </p:nvSpPr>
        <p:spPr/>
        <p:txBody>
          <a:bodyPr>
            <a:normAutofit fontScale="92500" lnSpcReduction="20000"/>
          </a:bodyPr>
          <a:lstStyle/>
          <a:p>
            <a:r>
              <a:rPr lang="ru-RU" dirty="0" smtClean="0"/>
              <a:t>     </a:t>
            </a:r>
            <a:r>
              <a:rPr lang="ru-RU" sz="2200" dirty="0" smtClean="0">
                <a:solidFill>
                  <a:schemeClr val="accent3">
                    <a:lumMod val="75000"/>
                  </a:schemeClr>
                </a:solidFill>
              </a:rPr>
              <a:t>В лагере Олега определили в пятую палату. А там уже трое других ребят устроились. Сидят, альбом с марками рассматривают. Заглянул Олег в окно. Нет, не нравятся ему эти типы. Вон тот, рыжий, наверняка ябеда. А длинный драться будет. И вообще они какие-то подозрительные, надо сгущенку спрятать.</a:t>
            </a:r>
          </a:p>
          <a:p>
            <a:r>
              <a:rPr lang="ru-RU" sz="2200" dirty="0" smtClean="0">
                <a:solidFill>
                  <a:schemeClr val="accent3">
                    <a:lumMod val="75000"/>
                  </a:schemeClr>
                </a:solidFill>
              </a:rPr>
              <a:t>      А другого парня – Сергея – определили в седьмую палату…</a:t>
            </a:r>
          </a:p>
          <a:p>
            <a:r>
              <a:rPr lang="ru-RU" sz="2200" dirty="0" smtClean="0">
                <a:solidFill>
                  <a:schemeClr val="accent3">
                    <a:lumMod val="75000"/>
                  </a:schemeClr>
                </a:solidFill>
              </a:rPr>
              <a:t>     - Привет, ребята! Я- Сергей, учусь в пятой школе. У вас какая кровать свободная? Да ты не убирай гантели, они мне не мешают. Лучше посмотри, какой у меня компас. Отец подарил….И вообще, если что-то надо: книги, ножик – берите, я их сверху положу.</a:t>
            </a:r>
            <a:endParaRPr lang="ru-RU" sz="2200" dirty="0">
              <a:solidFill>
                <a:schemeClr val="accent3">
                  <a:lumMod val="75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10000"/>
          </a:bodyPr>
          <a:lstStyle/>
          <a:p>
            <a:r>
              <a:rPr lang="ru-RU" dirty="0" smtClean="0">
                <a:solidFill>
                  <a:schemeClr val="accent3">
                    <a:lumMod val="75000"/>
                  </a:schemeClr>
                </a:solidFill>
              </a:rPr>
              <a:t>               </a:t>
            </a:r>
            <a:r>
              <a:rPr lang="ru-RU" sz="2400" dirty="0" smtClean="0">
                <a:solidFill>
                  <a:schemeClr val="accent3">
                    <a:lumMod val="75000"/>
                  </a:schemeClr>
                </a:solidFill>
              </a:rPr>
              <a:t>«Вон человек, что скажешь ты о нем?»</a:t>
            </a:r>
          </a:p>
          <a:p>
            <a:r>
              <a:rPr lang="ru-RU" sz="2400" dirty="0" smtClean="0">
                <a:solidFill>
                  <a:schemeClr val="accent3">
                    <a:lumMod val="75000"/>
                  </a:schemeClr>
                </a:solidFill>
              </a:rPr>
              <a:t>            Ответил друг, плечами пожимая:</a:t>
            </a:r>
          </a:p>
          <a:p>
            <a:r>
              <a:rPr lang="ru-RU" sz="2400" dirty="0" smtClean="0">
                <a:solidFill>
                  <a:schemeClr val="accent3">
                    <a:lumMod val="75000"/>
                  </a:schemeClr>
                </a:solidFill>
              </a:rPr>
              <a:t>           «Я с этим человеком не знаком.</a:t>
            </a:r>
          </a:p>
          <a:p>
            <a:r>
              <a:rPr lang="ru-RU" sz="2400" dirty="0" smtClean="0">
                <a:solidFill>
                  <a:schemeClr val="accent3">
                    <a:lumMod val="75000"/>
                  </a:schemeClr>
                </a:solidFill>
              </a:rPr>
              <a:t>             Что про него хорошего я знаю?</a:t>
            </a:r>
          </a:p>
          <a:p>
            <a:r>
              <a:rPr lang="ru-RU" sz="2400" dirty="0" smtClean="0">
                <a:solidFill>
                  <a:schemeClr val="accent3">
                    <a:lumMod val="75000"/>
                  </a:schemeClr>
                </a:solidFill>
              </a:rPr>
              <a:t>            «Вон человек, что скажешь ты о нем?»</a:t>
            </a:r>
          </a:p>
          <a:p>
            <a:r>
              <a:rPr lang="ru-RU" sz="2400" dirty="0" smtClean="0">
                <a:solidFill>
                  <a:schemeClr val="accent3">
                    <a:lumMod val="75000"/>
                  </a:schemeClr>
                </a:solidFill>
              </a:rPr>
              <a:t>             Спросил я у товарища другого.</a:t>
            </a:r>
          </a:p>
          <a:p>
            <a:r>
              <a:rPr lang="ru-RU" sz="2400" dirty="0" smtClean="0">
                <a:solidFill>
                  <a:schemeClr val="accent3">
                    <a:lumMod val="75000"/>
                  </a:schemeClr>
                </a:solidFill>
              </a:rPr>
              <a:t>            «Я с этим человеком не знаком.</a:t>
            </a:r>
          </a:p>
          <a:p>
            <a:r>
              <a:rPr lang="ru-RU" sz="2400" dirty="0" smtClean="0">
                <a:solidFill>
                  <a:schemeClr val="accent3">
                    <a:lumMod val="75000"/>
                  </a:schemeClr>
                </a:solidFill>
              </a:rPr>
              <a:t>            Что я могу сказать о нем плохого?</a:t>
            </a:r>
          </a:p>
          <a:p>
            <a:r>
              <a:rPr lang="ru-RU" sz="2400" dirty="0" smtClean="0">
                <a:solidFill>
                  <a:schemeClr val="accent3">
                    <a:lumMod val="75000"/>
                  </a:schemeClr>
                </a:solidFill>
              </a:rPr>
              <a:t>                                                                     Расул Гамзатов       </a:t>
            </a:r>
            <a:endParaRPr lang="ru-RU" sz="2400" dirty="0">
              <a:solidFill>
                <a:schemeClr val="accent3">
                  <a:lumMod val="7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1071546"/>
            <a:ext cx="7520940" cy="3579849"/>
          </a:xfrm>
        </p:spPr>
        <p:txBody>
          <a:bodyPr/>
          <a:lstStyle/>
          <a:p>
            <a:r>
              <a:rPr lang="ru-RU" sz="2800" dirty="0" smtClean="0">
                <a:solidFill>
                  <a:schemeClr val="accent3">
                    <a:lumMod val="75000"/>
                  </a:schemeClr>
                </a:solidFill>
              </a:rPr>
              <a:t>=                            Знание  этикета</a:t>
            </a:r>
          </a:p>
          <a:p>
            <a:endParaRPr lang="ru-RU" sz="2800" dirty="0" smtClean="0"/>
          </a:p>
          <a:p>
            <a:r>
              <a:rPr lang="ru-RU" sz="2800" dirty="0" smtClean="0">
                <a:solidFill>
                  <a:schemeClr val="accent3">
                    <a:lumMod val="75000"/>
                  </a:schemeClr>
                </a:solidFill>
              </a:rPr>
              <a:t>-                  +</a:t>
            </a:r>
          </a:p>
          <a:p>
            <a:endParaRPr lang="ru-RU" dirty="0" smtClean="0"/>
          </a:p>
          <a:p>
            <a:pPr algn="ctr"/>
            <a:endParaRPr lang="ru-RU" dirty="0"/>
          </a:p>
        </p:txBody>
      </p:sp>
      <p:sp>
        <p:nvSpPr>
          <p:cNvPr id="4" name="Прямоугольник 3"/>
          <p:cNvSpPr/>
          <p:nvPr/>
        </p:nvSpPr>
        <p:spPr>
          <a:xfrm>
            <a:off x="2286000" y="3105835"/>
            <a:ext cx="4572000" cy="646331"/>
          </a:xfrm>
          <a:prstGeom prst="rect">
            <a:avLst/>
          </a:prstGeom>
        </p:spPr>
        <p:txBody>
          <a:bodyPr>
            <a:spAutoFit/>
          </a:bodyPr>
          <a:lstStyle/>
          <a:p>
            <a:endParaRPr lang="ru-RU" dirty="0" smtClean="0"/>
          </a:p>
          <a:p>
            <a:r>
              <a:rPr lang="ru-RU" dirty="0" smtClean="0"/>
              <a:t>  </a:t>
            </a:r>
          </a:p>
        </p:txBody>
      </p:sp>
      <p:sp>
        <p:nvSpPr>
          <p:cNvPr id="5" name="Прямоугольник 4"/>
          <p:cNvSpPr/>
          <p:nvPr/>
        </p:nvSpPr>
        <p:spPr>
          <a:xfrm>
            <a:off x="4092374" y="1879767"/>
            <a:ext cx="2481770" cy="523220"/>
          </a:xfrm>
          <a:prstGeom prst="rect">
            <a:avLst/>
          </a:prstGeom>
        </p:spPr>
        <p:txBody>
          <a:bodyPr wrap="none">
            <a:spAutoFit/>
          </a:bodyPr>
          <a:lstStyle/>
          <a:p>
            <a:r>
              <a:rPr lang="ru-RU" sz="2800" b="1" dirty="0" smtClean="0">
                <a:solidFill>
                  <a:schemeClr val="accent3">
                    <a:lumMod val="75000"/>
                  </a:schemeClr>
                </a:solidFill>
              </a:rPr>
              <a:t>Воспитанность</a:t>
            </a:r>
          </a:p>
        </p:txBody>
      </p:sp>
      <p:sp>
        <p:nvSpPr>
          <p:cNvPr id="6" name="Прямоугольник 5"/>
          <p:cNvSpPr/>
          <p:nvPr/>
        </p:nvSpPr>
        <p:spPr>
          <a:xfrm>
            <a:off x="6215074" y="3857628"/>
            <a:ext cx="2643190" cy="954107"/>
          </a:xfrm>
          <a:prstGeom prst="rect">
            <a:avLst/>
          </a:prstGeom>
        </p:spPr>
        <p:txBody>
          <a:bodyPr wrap="square">
            <a:spAutoFit/>
          </a:bodyPr>
          <a:lstStyle/>
          <a:p>
            <a:r>
              <a:rPr lang="ru-RU" sz="2800" b="1" dirty="0" smtClean="0">
                <a:solidFill>
                  <a:schemeClr val="accent3">
                    <a:lumMod val="75000"/>
                  </a:schemeClr>
                </a:solidFill>
              </a:rPr>
              <a:t>Знание </a:t>
            </a:r>
          </a:p>
          <a:p>
            <a:r>
              <a:rPr lang="ru-RU" sz="2800" b="1" dirty="0" smtClean="0">
                <a:solidFill>
                  <a:schemeClr val="accent3">
                    <a:lumMod val="75000"/>
                  </a:schemeClr>
                </a:solidFill>
              </a:rPr>
              <a:t>этикета</a:t>
            </a:r>
          </a:p>
        </p:txBody>
      </p:sp>
      <p:sp>
        <p:nvSpPr>
          <p:cNvPr id="7" name="Прямоугольник 6"/>
          <p:cNvSpPr/>
          <p:nvPr/>
        </p:nvSpPr>
        <p:spPr>
          <a:xfrm>
            <a:off x="2286000" y="3105835"/>
            <a:ext cx="4572000" cy="523220"/>
          </a:xfrm>
          <a:prstGeom prst="rect">
            <a:avLst/>
          </a:prstGeom>
        </p:spPr>
        <p:txBody>
          <a:bodyPr>
            <a:spAutoFit/>
          </a:bodyPr>
          <a:lstStyle/>
          <a:p>
            <a:r>
              <a:rPr lang="ru-RU" sz="2800" b="1" dirty="0" smtClean="0">
                <a:solidFill>
                  <a:schemeClr val="accent3">
                    <a:lumMod val="75000"/>
                  </a:schemeClr>
                </a:solidFill>
              </a:rPr>
              <a:t>Соблюдение правил этикета</a:t>
            </a:r>
          </a:p>
        </p:txBody>
      </p:sp>
      <p:sp>
        <p:nvSpPr>
          <p:cNvPr id="8" name="Прямоугольник 7"/>
          <p:cNvSpPr/>
          <p:nvPr/>
        </p:nvSpPr>
        <p:spPr>
          <a:xfrm>
            <a:off x="714348" y="3714752"/>
            <a:ext cx="1554721" cy="523220"/>
          </a:xfrm>
          <a:prstGeom prst="rect">
            <a:avLst/>
          </a:prstGeom>
        </p:spPr>
        <p:txBody>
          <a:bodyPr wrap="none">
            <a:spAutoFit/>
          </a:bodyPr>
          <a:lstStyle/>
          <a:p>
            <a:r>
              <a:rPr lang="ru-RU" sz="2800" b="1" dirty="0" smtClean="0">
                <a:solidFill>
                  <a:schemeClr val="accent3">
                    <a:lumMod val="75000"/>
                  </a:schemeClr>
                </a:solidFill>
              </a:rPr>
              <a:t>Этикетка</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sz="2400" dirty="0" smtClean="0">
              <a:solidFill>
                <a:schemeClr val="accent3">
                  <a:lumMod val="75000"/>
                </a:schemeClr>
              </a:solidFill>
            </a:endParaRPr>
          </a:p>
          <a:p>
            <a:r>
              <a:rPr lang="ru-RU" sz="2400" dirty="0" smtClean="0">
                <a:solidFill>
                  <a:schemeClr val="accent3">
                    <a:lumMod val="75000"/>
                  </a:schemeClr>
                </a:solidFill>
              </a:rPr>
              <a:t>«...жизнь не настолько коротка, чтобы людям не хватало времени на вежливость».</a:t>
            </a:r>
          </a:p>
          <a:p>
            <a:r>
              <a:rPr lang="ru-RU" sz="2400" dirty="0" smtClean="0">
                <a:solidFill>
                  <a:schemeClr val="accent3">
                    <a:lumMod val="75000"/>
                  </a:schemeClr>
                </a:solidFill>
              </a:rPr>
              <a:t>                                                      </a:t>
            </a:r>
            <a:r>
              <a:rPr lang="ru-RU" sz="2400" i="1" dirty="0" smtClean="0">
                <a:solidFill>
                  <a:srgbClr val="C00000"/>
                </a:solidFill>
              </a:rPr>
              <a:t>Р. Эмерсон</a:t>
            </a:r>
            <a:endParaRPr lang="ru-RU" sz="2400" dirty="0" smtClean="0">
              <a:solidFill>
                <a:schemeClr val="accent3">
                  <a:lumMod val="7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2500298" y="365760"/>
            <a:ext cx="5843602" cy="548640"/>
          </a:xfrm>
        </p:spPr>
        <p:txBody>
          <a:bodyPr/>
          <a:lstStyle/>
          <a:p>
            <a:pPr eaLnBrk="1" hangingPunct="1"/>
            <a:r>
              <a:rPr lang="ru-RU" sz="4400" dirty="0" smtClean="0">
                <a:solidFill>
                  <a:srgbClr val="FF0000"/>
                </a:solidFill>
              </a:rPr>
              <a:t>Викторина</a:t>
            </a:r>
          </a:p>
        </p:txBody>
      </p:sp>
      <p:pic>
        <p:nvPicPr>
          <p:cNvPr id="24579" name="Picture 2"/>
          <p:cNvPicPr>
            <a:picLocks noGrp="1" noChangeAspect="1" noChangeArrowheads="1"/>
          </p:cNvPicPr>
          <p:nvPr>
            <p:ph idx="1"/>
          </p:nvPr>
        </p:nvPicPr>
        <p:blipFill>
          <a:blip r:embed="rId2">
            <a:clrChange>
              <a:clrFrom>
                <a:srgbClr val="FBFBFB"/>
              </a:clrFrom>
              <a:clrTo>
                <a:srgbClr val="FBFBFB">
                  <a:alpha val="0"/>
                </a:srgbClr>
              </a:clrTo>
            </a:clrChange>
          </a:blip>
          <a:srcRect/>
          <a:stretch>
            <a:fillRect/>
          </a:stretch>
        </p:blipFill>
        <p:spPr>
          <a:xfrm>
            <a:off x="0" y="928670"/>
            <a:ext cx="9144000" cy="4786346"/>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2960" y="404664"/>
            <a:ext cx="7520940" cy="4275813"/>
          </a:xfrm>
        </p:spPr>
        <p:txBody>
          <a:bodyPr>
            <a:normAutofit fontScale="92500" lnSpcReduction="20000"/>
          </a:bodyPr>
          <a:lstStyle/>
          <a:p>
            <a:r>
              <a:rPr lang="ru-RU" sz="1900" dirty="0">
                <a:solidFill>
                  <a:schemeClr val="accent2">
                    <a:lumMod val="75000"/>
                  </a:schemeClr>
                </a:solidFill>
              </a:rPr>
              <a:t>Цель классного часа: </a:t>
            </a:r>
            <a:r>
              <a:rPr lang="ru-RU" sz="1900" dirty="0">
                <a:solidFill>
                  <a:schemeClr val="accent3">
                    <a:lumMod val="75000"/>
                  </a:schemeClr>
                </a:solidFill>
              </a:rPr>
              <a:t>формирование навыков сопоставления внешнего поведения человека и его истинного характера, развитие общей культуры учащихся.</a:t>
            </a:r>
          </a:p>
          <a:p>
            <a:r>
              <a:rPr lang="ru-RU" sz="1900" dirty="0">
                <a:solidFill>
                  <a:schemeClr val="accent2">
                    <a:lumMod val="75000"/>
                  </a:schemeClr>
                </a:solidFill>
              </a:rPr>
              <a:t>Оборудование: </a:t>
            </a:r>
            <a:r>
              <a:rPr lang="ru-RU" sz="1900" dirty="0">
                <a:solidFill>
                  <a:schemeClr val="accent3">
                    <a:lumMod val="75000"/>
                  </a:schemeClr>
                </a:solidFill>
              </a:rPr>
              <a:t>ноутбук, слайды с текстами,</a:t>
            </a:r>
          </a:p>
          <a:p>
            <a:r>
              <a:rPr lang="ru-RU" sz="1900" dirty="0">
                <a:solidFill>
                  <a:schemeClr val="accent3">
                    <a:lumMod val="75000"/>
                  </a:schemeClr>
                </a:solidFill>
              </a:rPr>
              <a:t>                      карточки для работы в группах с описанием жизненных </a:t>
            </a:r>
            <a:r>
              <a:rPr lang="ru-RU" sz="1900" dirty="0" smtClean="0">
                <a:solidFill>
                  <a:schemeClr val="accent3">
                    <a:lumMod val="75000"/>
                  </a:schemeClr>
                </a:solidFill>
              </a:rPr>
              <a:t>    ситуаций</a:t>
            </a:r>
            <a:r>
              <a:rPr lang="ru-RU" sz="1900" dirty="0">
                <a:solidFill>
                  <a:schemeClr val="accent3">
                    <a:lumMod val="75000"/>
                  </a:schemeClr>
                </a:solidFill>
              </a:rPr>
              <a:t>;</a:t>
            </a:r>
          </a:p>
          <a:p>
            <a:r>
              <a:rPr lang="ru-RU" sz="1900" dirty="0">
                <a:solidFill>
                  <a:schemeClr val="accent3">
                    <a:lumMod val="75000"/>
                  </a:schemeClr>
                </a:solidFill>
              </a:rPr>
              <a:t>                               карточки со словами «воспитанность», «этикетка», «знание этикета»,</a:t>
            </a:r>
          </a:p>
          <a:p>
            <a:r>
              <a:rPr lang="ru-RU" sz="1900" dirty="0">
                <a:solidFill>
                  <a:schemeClr val="accent3">
                    <a:lumMod val="75000"/>
                  </a:schemeClr>
                </a:solidFill>
              </a:rPr>
              <a:t>                               «выполнение правил этикета», «+» , </a:t>
            </a:r>
            <a:r>
              <a:rPr lang="ru-RU" sz="1900" dirty="0" smtClean="0">
                <a:solidFill>
                  <a:schemeClr val="accent3">
                    <a:lumMod val="75000"/>
                  </a:schemeClr>
                </a:solidFill>
              </a:rPr>
              <a:t>«-» , </a:t>
            </a:r>
            <a:r>
              <a:rPr lang="ru-RU" sz="1900" dirty="0">
                <a:solidFill>
                  <a:schemeClr val="accent3">
                    <a:lumMod val="75000"/>
                  </a:schemeClr>
                </a:solidFill>
              </a:rPr>
              <a:t>«=»;</a:t>
            </a:r>
          </a:p>
          <a:p>
            <a:r>
              <a:rPr lang="ru-RU" sz="1900" dirty="0">
                <a:solidFill>
                  <a:schemeClr val="accent3">
                    <a:lumMod val="75000"/>
                  </a:schemeClr>
                </a:solidFill>
              </a:rPr>
              <a:t>                                три плитки шоколада: с симпатичной, </a:t>
            </a:r>
            <a:r>
              <a:rPr lang="ru-RU" sz="1900" dirty="0" smtClean="0">
                <a:solidFill>
                  <a:schemeClr val="accent3">
                    <a:lumMod val="75000"/>
                  </a:schemeClr>
                </a:solidFill>
              </a:rPr>
              <a:t>яркой</a:t>
            </a:r>
          </a:p>
          <a:p>
            <a:r>
              <a:rPr lang="ru-RU" sz="1900" dirty="0" smtClean="0">
                <a:solidFill>
                  <a:schemeClr val="accent3">
                    <a:lumMod val="75000"/>
                  </a:schemeClr>
                </a:solidFill>
              </a:rPr>
              <a:t>                                 оберткой;</a:t>
            </a:r>
            <a:endParaRPr lang="ru-RU" sz="1900" dirty="0">
              <a:solidFill>
                <a:schemeClr val="accent3">
                  <a:lumMod val="75000"/>
                </a:schemeClr>
              </a:solidFill>
            </a:endParaRPr>
          </a:p>
          <a:p>
            <a:r>
              <a:rPr lang="ru-RU" sz="1900" b="0" dirty="0">
                <a:solidFill>
                  <a:schemeClr val="accent3">
                    <a:lumMod val="75000"/>
                  </a:schemeClr>
                </a:solidFill>
              </a:rPr>
              <a:t>                                </a:t>
            </a:r>
            <a:r>
              <a:rPr lang="ru-RU" sz="1900" dirty="0">
                <a:solidFill>
                  <a:schemeClr val="accent3">
                    <a:lumMod val="75000"/>
                  </a:schemeClr>
                </a:solidFill>
              </a:rPr>
              <a:t>с бледной, неприметной этикеткой, но внутри нее   </a:t>
            </a:r>
          </a:p>
          <a:p>
            <a:r>
              <a:rPr lang="ru-RU" sz="1900" dirty="0">
                <a:solidFill>
                  <a:schemeClr val="accent3">
                    <a:lumMod val="75000"/>
                  </a:schemeClr>
                </a:solidFill>
              </a:rPr>
              <a:t>                                 бутафорский (пластилиновый ) шоколад.</a:t>
            </a:r>
          </a:p>
          <a:p>
            <a:endParaRPr lang="ru-RU" dirty="0">
              <a:solidFill>
                <a:schemeClr val="accent3">
                  <a:lumMod val="75000"/>
                </a:schemeClr>
              </a:solidFill>
            </a:endParaRPr>
          </a:p>
        </p:txBody>
      </p:sp>
    </p:spTree>
    <p:extLst>
      <p:ext uri="{BB962C8B-B14F-4D97-AF65-F5344CB8AC3E}">
        <p14:creationId xmlns:p14="http://schemas.microsoft.com/office/powerpoint/2010/main" val="13831117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800" i="1" dirty="0" smtClean="0">
                <a:solidFill>
                  <a:srgbClr val="0000FF"/>
                </a:solidFill>
              </a:rPr>
              <a:t>1. Кто кого пропускает в дверях?</a:t>
            </a:r>
            <a:endParaRPr lang="ru-RU" sz="4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5"/>
          <p:cNvSpPr>
            <a:spLocks noGrp="1" noChangeArrowheads="1"/>
          </p:cNvSpPr>
          <p:nvPr>
            <p:ph type="subTitle" idx="1"/>
          </p:nvPr>
        </p:nvSpPr>
        <p:spPr>
          <a:xfrm>
            <a:off x="5143504" y="2347913"/>
            <a:ext cx="3749671" cy="3457575"/>
          </a:xfrm>
        </p:spPr>
        <p:txBody>
          <a:bodyPr>
            <a:normAutofit fontScale="92500" lnSpcReduction="10000"/>
          </a:bodyPr>
          <a:lstStyle/>
          <a:p>
            <a:pPr eaLnBrk="1" hangingPunct="1"/>
            <a:r>
              <a:rPr lang="ru-RU" sz="4400" b="1" i="1" dirty="0" smtClean="0">
                <a:solidFill>
                  <a:srgbClr val="FFFF00"/>
                </a:solidFill>
              </a:rPr>
              <a:t>Мальчик пропускает девочек и взрослых людей</a:t>
            </a:r>
          </a:p>
        </p:txBody>
      </p:sp>
      <p:pic>
        <p:nvPicPr>
          <p:cNvPr id="31752" name="Picture 8" descr="ispi057075[1]"/>
          <p:cNvPicPr>
            <a:picLocks noChangeAspect="1" noChangeArrowheads="1"/>
          </p:cNvPicPr>
          <p:nvPr/>
        </p:nvPicPr>
        <p:blipFill>
          <a:blip r:embed="rId2"/>
          <a:srcRect/>
          <a:stretch>
            <a:fillRect/>
          </a:stretch>
        </p:blipFill>
        <p:spPr bwMode="auto">
          <a:xfrm>
            <a:off x="357158" y="1214422"/>
            <a:ext cx="4533902" cy="380842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1749">
                                            <p:txEl>
                                              <p:pRg st="0" end="0"/>
                                            </p:txEl>
                                          </p:spTgt>
                                        </p:tgtEl>
                                        <p:attrNameLst>
                                          <p:attrName>style.visibility</p:attrName>
                                        </p:attrNameLst>
                                      </p:cBhvr>
                                      <p:to>
                                        <p:strVal val="visible"/>
                                      </p:to>
                                    </p:set>
                                    <p:anim calcmode="lin" valueType="num">
                                      <p:cBhvr>
                                        <p:cTn id="7" dur="1000" fill="hold"/>
                                        <p:tgtEl>
                                          <p:spTgt spid="31749">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174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1749">
                                            <p:txEl>
                                              <p:pRg st="0" end="0"/>
                                            </p:txEl>
                                          </p:spTgt>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31752"/>
                                        </p:tgtEl>
                                        <p:attrNameLst>
                                          <p:attrName>style.visibility</p:attrName>
                                        </p:attrNameLst>
                                      </p:cBhvr>
                                      <p:to>
                                        <p:strVal val="visible"/>
                                      </p:to>
                                    </p:set>
                                    <p:anim calcmode="lin" valueType="num">
                                      <p:cBhvr>
                                        <p:cTn id="12" dur="500" fill="hold"/>
                                        <p:tgtEl>
                                          <p:spTgt spid="31752"/>
                                        </p:tgtEl>
                                        <p:attrNameLst>
                                          <p:attrName>ppt_w</p:attrName>
                                        </p:attrNameLst>
                                      </p:cBhvr>
                                      <p:tavLst>
                                        <p:tav tm="0">
                                          <p:val>
                                            <p:fltVal val="0"/>
                                          </p:val>
                                        </p:tav>
                                        <p:tav tm="100000">
                                          <p:val>
                                            <p:strVal val="#ppt_w"/>
                                          </p:val>
                                        </p:tav>
                                      </p:tavLst>
                                    </p:anim>
                                    <p:anim calcmode="lin" valueType="num">
                                      <p:cBhvr>
                                        <p:cTn id="13" dur="500" fill="hold"/>
                                        <p:tgtEl>
                                          <p:spTgt spid="31752"/>
                                        </p:tgtEl>
                                        <p:attrNameLst>
                                          <p:attrName>ppt_h</p:attrName>
                                        </p:attrNameLst>
                                      </p:cBhvr>
                                      <p:tavLst>
                                        <p:tav tm="0">
                                          <p:val>
                                            <p:fltVal val="0"/>
                                          </p:val>
                                        </p:tav>
                                        <p:tav tm="100000">
                                          <p:val>
                                            <p:strVal val="#ppt_h"/>
                                          </p:val>
                                        </p:tav>
                                      </p:tavLst>
                                    </p:anim>
                                    <p:anim calcmode="lin" valueType="num">
                                      <p:cBhvr>
                                        <p:cTn id="14" dur="500" fill="hold"/>
                                        <p:tgtEl>
                                          <p:spTgt spid="31752"/>
                                        </p:tgtEl>
                                        <p:attrNameLst>
                                          <p:attrName>style.rotation</p:attrName>
                                        </p:attrNameLst>
                                      </p:cBhvr>
                                      <p:tavLst>
                                        <p:tav tm="0">
                                          <p:val>
                                            <p:fltVal val="360"/>
                                          </p:val>
                                        </p:tav>
                                        <p:tav tm="100000">
                                          <p:val>
                                            <p:fltVal val="0"/>
                                          </p:val>
                                        </p:tav>
                                      </p:tavLst>
                                    </p:anim>
                                    <p:animEffect transition="in" filter="fade">
                                      <p:cBhvr>
                                        <p:cTn id="15" dur="500"/>
                                        <p:tgtEl>
                                          <p:spTgt spid="31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CC"/>
                </a:solidFill>
              </a:rPr>
              <a:t>2. Что едят на завтрак леди и джентльмены?</a:t>
            </a:r>
            <a:endParaRPr lang="ru-RU" sz="4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5"/>
          <p:cNvSpPr>
            <a:spLocks noGrp="1" noChangeArrowheads="1"/>
          </p:cNvSpPr>
          <p:nvPr>
            <p:ph type="subTitle" idx="1"/>
          </p:nvPr>
        </p:nvSpPr>
        <p:spPr>
          <a:xfrm>
            <a:off x="571472" y="2643182"/>
            <a:ext cx="2881343" cy="936625"/>
          </a:xfrm>
        </p:spPr>
        <p:txBody>
          <a:bodyPr>
            <a:normAutofit fontScale="85000" lnSpcReduction="10000"/>
          </a:bodyPr>
          <a:lstStyle/>
          <a:p>
            <a:pPr eaLnBrk="1" hangingPunct="1"/>
            <a:r>
              <a:rPr lang="ru-RU" sz="4400" b="1" i="1" dirty="0" smtClean="0">
                <a:solidFill>
                  <a:srgbClr val="00B050"/>
                </a:solidFill>
              </a:rPr>
              <a:t>Овсянку</a:t>
            </a:r>
          </a:p>
        </p:txBody>
      </p:sp>
      <p:pic>
        <p:nvPicPr>
          <p:cNvPr id="14343" name="Picture 7" descr="MUNQJCADRMPE5CAPH65T5CA3CRJVHCACBIP7HCA3H1AAGCA7GFOBFCAA7I3VRCA582KBOCA2V6WTUCA088UGYCAHU58XRCAADA5UXCA0R9350CAZ6M4FOCA90J8MPCAZHRGUBCAI5USWHCA0GVXI3CAYY912C"/>
          <p:cNvPicPr>
            <a:picLocks noChangeAspect="1" noChangeArrowheads="1"/>
          </p:cNvPicPr>
          <p:nvPr/>
        </p:nvPicPr>
        <p:blipFill>
          <a:blip r:embed="rId2"/>
          <a:srcRect/>
          <a:stretch>
            <a:fillRect/>
          </a:stretch>
        </p:blipFill>
        <p:spPr bwMode="auto">
          <a:xfrm>
            <a:off x="3929058" y="2357430"/>
            <a:ext cx="4319587" cy="41005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2" presetClass="entr" presetSubtype="0" fill="hold" nodeType="afterEffect">
                                  <p:stCondLst>
                                    <p:cond delay="0"/>
                                  </p:stCondLst>
                                  <p:childTnLst>
                                    <p:set>
                                      <p:cBhvr>
                                        <p:cTn id="6" dur="1" fill="hold">
                                          <p:stCondLst>
                                            <p:cond delay="0"/>
                                          </p:stCondLst>
                                        </p:cTn>
                                        <p:tgtEl>
                                          <p:spTgt spid="14343"/>
                                        </p:tgtEl>
                                        <p:attrNameLst>
                                          <p:attrName>style.visibility</p:attrName>
                                        </p:attrNameLst>
                                      </p:cBhvr>
                                      <p:to>
                                        <p:strVal val="visible"/>
                                      </p:to>
                                    </p:set>
                                    <p:animScale>
                                      <p:cBhvr>
                                        <p:cTn id="7" dur="1000" decel="50000" fill="hold">
                                          <p:stCondLst>
                                            <p:cond delay="0"/>
                                          </p:stCondLst>
                                        </p:cTn>
                                        <p:tgtEl>
                                          <p:spTgt spid="143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343"/>
                                        </p:tgtEl>
                                        <p:attrNameLst>
                                          <p:attrName>ppt_x</p:attrName>
                                          <p:attrName>ppt_y</p:attrName>
                                        </p:attrNameLst>
                                      </p:cBhvr>
                                    </p:animMotion>
                                    <p:animEffect transition="in" filter="fade">
                                      <p:cBhvr>
                                        <p:cTn id="9" dur="1000"/>
                                        <p:tgtEl>
                                          <p:spTgt spid="1434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14341">
                                            <p:txEl>
                                              <p:pRg st="0" end="0"/>
                                            </p:txEl>
                                          </p:spTgt>
                                        </p:tgtEl>
                                        <p:attrNameLst>
                                          <p:attrName>style.visibility</p:attrName>
                                        </p:attrNameLst>
                                      </p:cBhvr>
                                      <p:to>
                                        <p:strVal val="visible"/>
                                      </p:to>
                                    </p:set>
                                    <p:anim calcmode="lin" valueType="num">
                                      <p:cBhvr>
                                        <p:cTn id="14" dur="1000" fill="hold"/>
                                        <p:tgtEl>
                                          <p:spTgt spid="14341">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14341">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14341">
                                            <p:txEl>
                                              <p:pRg st="0" end="0"/>
                                            </p:txEl>
                                          </p:spTgt>
                                        </p:tgtEl>
                                        <p:attrNameLst>
                                          <p:attrName>style.rotation</p:attrName>
                                        </p:attrNameLst>
                                      </p:cBhvr>
                                      <p:tavLst>
                                        <p:tav tm="0">
                                          <p:val>
                                            <p:fltVal val="360"/>
                                          </p:val>
                                        </p:tav>
                                        <p:tav tm="100000">
                                          <p:val>
                                            <p:fltVal val="0"/>
                                          </p:val>
                                        </p:tav>
                                      </p:tavLst>
                                    </p:anim>
                                    <p:animEffect transition="in" filter="fade">
                                      <p:cBhvr>
                                        <p:cTn id="17" dur="1000"/>
                                        <p:tgtEl>
                                          <p:spTgt spid="143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FF"/>
                </a:solidFill>
              </a:rPr>
              <a:t>3. Как могут познакомиться леди и джентльмен?</a:t>
            </a:r>
            <a:endParaRPr lang="ru-RU" sz="4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Grp="1" noChangeArrowheads="1"/>
          </p:cNvSpPr>
          <p:nvPr>
            <p:ph type="subTitle" idx="1"/>
          </p:nvPr>
        </p:nvSpPr>
        <p:spPr>
          <a:xfrm>
            <a:off x="4643438" y="3716338"/>
            <a:ext cx="4279900" cy="1752600"/>
          </a:xfrm>
        </p:spPr>
        <p:txBody>
          <a:bodyPr>
            <a:normAutofit fontScale="85000" lnSpcReduction="10000"/>
          </a:bodyPr>
          <a:lstStyle/>
          <a:p>
            <a:pPr eaLnBrk="1" hangingPunct="1"/>
            <a:r>
              <a:rPr lang="ru-RU" sz="4400" b="1" i="1" smtClean="0">
                <a:solidFill>
                  <a:srgbClr val="FFFF00"/>
                </a:solidFill>
              </a:rPr>
              <a:t>При помощи посредника</a:t>
            </a:r>
          </a:p>
        </p:txBody>
      </p:sp>
      <p:pic>
        <p:nvPicPr>
          <p:cNvPr id="16391" name="Picture 7" descr="k0241323[1]"/>
          <p:cNvPicPr>
            <a:picLocks noChangeAspect="1" noChangeArrowheads="1"/>
          </p:cNvPicPr>
          <p:nvPr/>
        </p:nvPicPr>
        <p:blipFill>
          <a:blip r:embed="rId2">
            <a:clrChange>
              <a:clrFrom>
                <a:srgbClr val="FDF7F7"/>
              </a:clrFrom>
              <a:clrTo>
                <a:srgbClr val="FDF7F7">
                  <a:alpha val="0"/>
                </a:srgbClr>
              </a:clrTo>
            </a:clrChange>
          </a:blip>
          <a:srcRect/>
          <a:stretch>
            <a:fillRect/>
          </a:stretch>
        </p:blipFill>
        <p:spPr bwMode="auto">
          <a:xfrm>
            <a:off x="785786" y="714356"/>
            <a:ext cx="4500563" cy="29924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2000"/>
                                        <p:tgtEl>
                                          <p:spTgt spid="16389">
                                            <p:txEl>
                                              <p:pRg st="0" end="0"/>
                                            </p:txEl>
                                          </p:spTgt>
                                        </p:tgtEl>
                                      </p:cBhvr>
                                    </p:animEffect>
                                    <p:anim calcmode="lin" valueType="num">
                                      <p:cBhvr>
                                        <p:cTn id="8" dur="2000" fill="hold"/>
                                        <p:tgtEl>
                                          <p:spTgt spid="16389">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16389">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16389">
                                            <p:txEl>
                                              <p:pRg st="0" end="0"/>
                                            </p:txEl>
                                          </p:spTgt>
                                        </p:tgtEl>
                                        <p:attrNameLst>
                                          <p:attrName>ppt_w</p:attrName>
                                        </p:attrNameLst>
                                      </p:cBhvr>
                                      <p:tavLst>
                                        <p:tav tm="0">
                                          <p:val>
                                            <p:fltVal val="0"/>
                                          </p:val>
                                        </p:tav>
                                        <p:tav tm="100000">
                                          <p:val>
                                            <p:strVal val="#ppt_w"/>
                                          </p:val>
                                        </p:tav>
                                      </p:tavLst>
                                    </p:anim>
                                  </p:childTnLst>
                                </p:cTn>
                              </p:par>
                              <p:par>
                                <p:cTn id="11" presetID="37" presetClass="entr" presetSubtype="0" fill="hold" nodeType="withEffect">
                                  <p:stCondLst>
                                    <p:cond delay="0"/>
                                  </p:stCondLst>
                                  <p:childTnLst>
                                    <p:set>
                                      <p:cBhvr>
                                        <p:cTn id="12" dur="1" fill="hold">
                                          <p:stCondLst>
                                            <p:cond delay="0"/>
                                          </p:stCondLst>
                                        </p:cTn>
                                        <p:tgtEl>
                                          <p:spTgt spid="16391"/>
                                        </p:tgtEl>
                                        <p:attrNameLst>
                                          <p:attrName>style.visibility</p:attrName>
                                        </p:attrNameLst>
                                      </p:cBhvr>
                                      <p:to>
                                        <p:strVal val="visible"/>
                                      </p:to>
                                    </p:set>
                                    <p:animEffect transition="in" filter="fade">
                                      <p:cBhvr>
                                        <p:cTn id="13" dur="1000"/>
                                        <p:tgtEl>
                                          <p:spTgt spid="16391"/>
                                        </p:tgtEl>
                                      </p:cBhvr>
                                    </p:animEffect>
                                    <p:anim calcmode="lin" valueType="num">
                                      <p:cBhvr>
                                        <p:cTn id="14" dur="1000" fill="hold"/>
                                        <p:tgtEl>
                                          <p:spTgt spid="16391"/>
                                        </p:tgtEl>
                                        <p:attrNameLst>
                                          <p:attrName>ppt_x</p:attrName>
                                        </p:attrNameLst>
                                      </p:cBhvr>
                                      <p:tavLst>
                                        <p:tav tm="0">
                                          <p:val>
                                            <p:strVal val="#ppt_x"/>
                                          </p:val>
                                        </p:tav>
                                        <p:tav tm="100000">
                                          <p:val>
                                            <p:strVal val="#ppt_x"/>
                                          </p:val>
                                        </p:tav>
                                      </p:tavLst>
                                    </p:anim>
                                    <p:anim calcmode="lin" valueType="num">
                                      <p:cBhvr>
                                        <p:cTn id="15" dur="900" decel="100000" fill="hold"/>
                                        <p:tgtEl>
                                          <p:spTgt spid="1639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639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FF"/>
                </a:solidFill>
              </a:rPr>
              <a:t>4. Чем едят банан по правилам этикета?</a:t>
            </a:r>
            <a:endParaRPr lang="ru-RU" sz="4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Rectangle 6"/>
          <p:cNvSpPr>
            <a:spLocks noGrp="1" noChangeArrowheads="1"/>
          </p:cNvSpPr>
          <p:nvPr>
            <p:ph type="ctrTitle"/>
          </p:nvPr>
        </p:nvSpPr>
        <p:spPr>
          <a:xfrm>
            <a:off x="827088" y="620713"/>
            <a:ext cx="7848600" cy="1685925"/>
          </a:xfrm>
        </p:spPr>
        <p:txBody>
          <a:bodyPr/>
          <a:lstStyle/>
          <a:p>
            <a:pPr eaLnBrk="1" hangingPunct="1"/>
            <a:endParaRPr lang="ru-RU" sz="5400" b="1" i="1" dirty="0" smtClean="0">
              <a:solidFill>
                <a:srgbClr val="0000FF"/>
              </a:solidFill>
            </a:endParaRPr>
          </a:p>
        </p:txBody>
      </p:sp>
      <p:sp>
        <p:nvSpPr>
          <p:cNvPr id="20487" name="Rectangle 7"/>
          <p:cNvSpPr>
            <a:spLocks noGrp="1" noChangeArrowheads="1"/>
          </p:cNvSpPr>
          <p:nvPr>
            <p:ph type="subTitle" idx="1"/>
          </p:nvPr>
        </p:nvSpPr>
        <p:spPr>
          <a:xfrm>
            <a:off x="4468813" y="3284538"/>
            <a:ext cx="3919537" cy="1584325"/>
          </a:xfrm>
        </p:spPr>
        <p:txBody>
          <a:bodyPr>
            <a:normAutofit fontScale="77500" lnSpcReduction="20000"/>
          </a:bodyPr>
          <a:lstStyle/>
          <a:p>
            <a:pPr eaLnBrk="1" hangingPunct="1"/>
            <a:r>
              <a:rPr lang="ru-RU" sz="4400" b="1" i="1" smtClean="0">
                <a:solidFill>
                  <a:srgbClr val="FFFF00"/>
                </a:solidFill>
              </a:rPr>
              <a:t>При помощи ножа и вилки</a:t>
            </a:r>
          </a:p>
        </p:txBody>
      </p:sp>
      <p:pic>
        <p:nvPicPr>
          <p:cNvPr id="20492" name="Picture 12" descr="00012866"/>
          <p:cNvPicPr>
            <a:picLocks noChangeAspect="1" noChangeArrowheads="1"/>
          </p:cNvPicPr>
          <p:nvPr/>
        </p:nvPicPr>
        <p:blipFill>
          <a:blip r:embed="rId2"/>
          <a:srcRect/>
          <a:stretch>
            <a:fillRect/>
          </a:stretch>
        </p:blipFill>
        <p:spPr bwMode="auto">
          <a:xfrm>
            <a:off x="647700" y="2708275"/>
            <a:ext cx="3203575" cy="37687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grpId="0" nodeType="afterEffect" nodePh="1">
                                  <p:stCondLst>
                                    <p:cond delay="0"/>
                                  </p:stCondLst>
                                  <p:endCondLst>
                                    <p:cond evt="begin" delay="0">
                                      <p:tn val="5"/>
                                    </p:cond>
                                  </p:endCondLst>
                                  <p:childTnLst>
                                    <p:set>
                                      <p:cBhvr>
                                        <p:cTn id="6" dur="1" fill="hold">
                                          <p:stCondLst>
                                            <p:cond delay="0"/>
                                          </p:stCondLst>
                                        </p:cTn>
                                        <p:tgtEl>
                                          <p:spTgt spid="20486"/>
                                        </p:tgtEl>
                                        <p:attrNameLst>
                                          <p:attrName>style.visibility</p:attrName>
                                        </p:attrNameLst>
                                      </p:cBhvr>
                                      <p:to>
                                        <p:strVal val="visible"/>
                                      </p:to>
                                    </p:set>
                                    <p:animEffect transition="in" filter="circle(out)">
                                      <p:cBhvr>
                                        <p:cTn id="7" dur="1000"/>
                                        <p:tgtEl>
                                          <p:spTgt spid="20486"/>
                                        </p:tgtEl>
                                      </p:cBhvr>
                                    </p:animEffect>
                                  </p:childTnLst>
                                </p:cTn>
                              </p:par>
                            </p:childTnLst>
                          </p:cTn>
                        </p:par>
                        <p:par>
                          <p:cTn id="8" fill="hold" nodeType="afterGroup">
                            <p:stCondLst>
                              <p:cond delay="1000"/>
                            </p:stCondLst>
                            <p:childTnLst>
                              <p:par>
                                <p:cTn id="9" presetID="15" presetClass="entr" presetSubtype="0" fill="hold" nodeType="afterEffect">
                                  <p:stCondLst>
                                    <p:cond delay="0"/>
                                  </p:stCondLst>
                                  <p:childTnLst>
                                    <p:set>
                                      <p:cBhvr>
                                        <p:cTn id="10" dur="1" fill="hold">
                                          <p:stCondLst>
                                            <p:cond delay="0"/>
                                          </p:stCondLst>
                                        </p:cTn>
                                        <p:tgtEl>
                                          <p:spTgt spid="20492"/>
                                        </p:tgtEl>
                                        <p:attrNameLst>
                                          <p:attrName>style.visibility</p:attrName>
                                        </p:attrNameLst>
                                      </p:cBhvr>
                                      <p:to>
                                        <p:strVal val="visible"/>
                                      </p:to>
                                    </p:set>
                                    <p:anim calcmode="lin" valueType="num">
                                      <p:cBhvr>
                                        <p:cTn id="11" dur="1000" fill="hold"/>
                                        <p:tgtEl>
                                          <p:spTgt spid="20492"/>
                                        </p:tgtEl>
                                        <p:attrNameLst>
                                          <p:attrName>ppt_w</p:attrName>
                                        </p:attrNameLst>
                                      </p:cBhvr>
                                      <p:tavLst>
                                        <p:tav tm="0">
                                          <p:val>
                                            <p:fltVal val="0"/>
                                          </p:val>
                                        </p:tav>
                                        <p:tav tm="100000">
                                          <p:val>
                                            <p:strVal val="#ppt_w"/>
                                          </p:val>
                                        </p:tav>
                                      </p:tavLst>
                                    </p:anim>
                                    <p:anim calcmode="lin" valueType="num">
                                      <p:cBhvr>
                                        <p:cTn id="12" dur="1000" fill="hold"/>
                                        <p:tgtEl>
                                          <p:spTgt spid="20492"/>
                                        </p:tgtEl>
                                        <p:attrNameLst>
                                          <p:attrName>ppt_h</p:attrName>
                                        </p:attrNameLst>
                                      </p:cBhvr>
                                      <p:tavLst>
                                        <p:tav tm="0">
                                          <p:val>
                                            <p:fltVal val="0"/>
                                          </p:val>
                                        </p:tav>
                                        <p:tav tm="100000">
                                          <p:val>
                                            <p:strVal val="#ppt_h"/>
                                          </p:val>
                                        </p:tav>
                                      </p:tavLst>
                                    </p:anim>
                                    <p:anim calcmode="lin" valueType="num">
                                      <p:cBhvr>
                                        <p:cTn id="13" dur="1000" fill="hold"/>
                                        <p:tgtEl>
                                          <p:spTgt spid="20492"/>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049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0487">
                                            <p:txEl>
                                              <p:pRg st="0" end="0"/>
                                            </p:txEl>
                                          </p:spTgt>
                                        </p:tgtEl>
                                        <p:attrNameLst>
                                          <p:attrName>style.visibility</p:attrName>
                                        </p:attrNameLst>
                                      </p:cBhvr>
                                      <p:to>
                                        <p:strVal val="visible"/>
                                      </p:to>
                                    </p:set>
                                    <p:anim calcmode="lin" valueType="num">
                                      <p:cBhvr>
                                        <p:cTn id="19" dur="500" fill="hold"/>
                                        <p:tgtEl>
                                          <p:spTgt spid="20487">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2048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p:bldP spid="2048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FF"/>
                </a:solidFill>
              </a:rPr>
              <a:t>5. Как правильно пользоваться тканевой салфеткой?</a:t>
            </a:r>
            <a:endParaRPr lang="ru-RU" sz="4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Grp="1" noChangeArrowheads="1"/>
          </p:cNvSpPr>
          <p:nvPr>
            <p:ph type="ctrTitle"/>
          </p:nvPr>
        </p:nvSpPr>
        <p:spPr>
          <a:xfrm>
            <a:off x="395288" y="260350"/>
            <a:ext cx="8208962" cy="2520950"/>
          </a:xfrm>
        </p:spPr>
        <p:txBody>
          <a:bodyPr/>
          <a:lstStyle/>
          <a:p>
            <a:pPr eaLnBrk="1" hangingPunct="1"/>
            <a:endParaRPr lang="ru-RU" sz="4800" b="1" i="1" dirty="0" smtClean="0">
              <a:solidFill>
                <a:srgbClr val="0000FF"/>
              </a:solidFill>
            </a:endParaRPr>
          </a:p>
        </p:txBody>
      </p:sp>
      <p:sp>
        <p:nvSpPr>
          <p:cNvPr id="27654" name="Rectangle 6"/>
          <p:cNvSpPr>
            <a:spLocks noGrp="1" noChangeArrowheads="1"/>
          </p:cNvSpPr>
          <p:nvPr>
            <p:ph type="subTitle" idx="1"/>
          </p:nvPr>
        </p:nvSpPr>
        <p:spPr>
          <a:xfrm>
            <a:off x="4211638" y="3763963"/>
            <a:ext cx="4784725" cy="1752600"/>
          </a:xfrm>
        </p:spPr>
        <p:txBody>
          <a:bodyPr/>
          <a:lstStyle/>
          <a:p>
            <a:pPr eaLnBrk="1" hangingPunct="1"/>
            <a:r>
              <a:rPr lang="ru-RU" sz="4400" b="1" i="1" smtClean="0">
                <a:solidFill>
                  <a:srgbClr val="FFFF00"/>
                </a:solidFill>
              </a:rPr>
              <a:t>Расстелить на коленях</a:t>
            </a:r>
          </a:p>
        </p:txBody>
      </p:sp>
      <p:pic>
        <p:nvPicPr>
          <p:cNvPr id="27656" name="Picture 8" descr="dbimage[1]"/>
          <p:cNvPicPr>
            <a:picLocks noChangeAspect="1" noChangeArrowheads="1"/>
          </p:cNvPicPr>
          <p:nvPr/>
        </p:nvPicPr>
        <p:blipFill>
          <a:blip r:embed="rId2"/>
          <a:srcRect/>
          <a:stretch>
            <a:fillRect/>
          </a:stretch>
        </p:blipFill>
        <p:spPr bwMode="auto">
          <a:xfrm>
            <a:off x="179388" y="2852738"/>
            <a:ext cx="3960812" cy="36464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afterEffect" nodePh="1">
                                  <p:stCondLst>
                                    <p:cond delay="0"/>
                                  </p:stCondLst>
                                  <p:endCondLst>
                                    <p:cond evt="begin" delay="0">
                                      <p:tn val="5"/>
                                    </p:cond>
                                  </p:endCondLst>
                                  <p:childTnLst>
                                    <p:set>
                                      <p:cBhvr>
                                        <p:cTn id="6" dur="1" fill="hold">
                                          <p:stCondLst>
                                            <p:cond delay="0"/>
                                          </p:stCondLst>
                                        </p:cTn>
                                        <p:tgtEl>
                                          <p:spTgt spid="27652"/>
                                        </p:tgtEl>
                                        <p:attrNameLst>
                                          <p:attrName>style.visibility</p:attrName>
                                        </p:attrNameLst>
                                      </p:cBhvr>
                                      <p:to>
                                        <p:strVal val="visible"/>
                                      </p:to>
                                    </p:set>
                                    <p:anim calcmode="lin" valueType="num">
                                      <p:cBhvr>
                                        <p:cTn id="7" dur="1000" fill="hold"/>
                                        <p:tgtEl>
                                          <p:spTgt spid="27652"/>
                                        </p:tgtEl>
                                        <p:attrNameLst>
                                          <p:attrName>ppt_w</p:attrName>
                                        </p:attrNameLst>
                                      </p:cBhvr>
                                      <p:tavLst>
                                        <p:tav tm="0">
                                          <p:val>
                                            <p:strVal val="#ppt_w*0.70"/>
                                          </p:val>
                                        </p:tav>
                                        <p:tav tm="100000">
                                          <p:val>
                                            <p:strVal val="#ppt_w"/>
                                          </p:val>
                                        </p:tav>
                                      </p:tavLst>
                                    </p:anim>
                                    <p:anim calcmode="lin" valueType="num">
                                      <p:cBhvr>
                                        <p:cTn id="8" dur="1000" fill="hold"/>
                                        <p:tgtEl>
                                          <p:spTgt spid="27652"/>
                                        </p:tgtEl>
                                        <p:attrNameLst>
                                          <p:attrName>ppt_h</p:attrName>
                                        </p:attrNameLst>
                                      </p:cBhvr>
                                      <p:tavLst>
                                        <p:tav tm="0">
                                          <p:val>
                                            <p:strVal val="#ppt_h"/>
                                          </p:val>
                                        </p:tav>
                                        <p:tav tm="100000">
                                          <p:val>
                                            <p:strVal val="#ppt_h"/>
                                          </p:val>
                                        </p:tav>
                                      </p:tavLst>
                                    </p:anim>
                                    <p:animEffect transition="in" filter="fade">
                                      <p:cBhvr>
                                        <p:cTn id="9" dur="1000"/>
                                        <p:tgtEl>
                                          <p:spTgt spid="27652"/>
                                        </p:tgtEl>
                                      </p:cBhvr>
                                    </p:animEffect>
                                  </p:childTnLst>
                                </p:cTn>
                              </p:par>
                              <p:par>
                                <p:cTn id="10" presetID="5" presetClass="entr" presetSubtype="10" fill="hold" nodeType="withEffect">
                                  <p:stCondLst>
                                    <p:cond delay="0"/>
                                  </p:stCondLst>
                                  <p:childTnLst>
                                    <p:set>
                                      <p:cBhvr>
                                        <p:cTn id="11" dur="1" fill="hold">
                                          <p:stCondLst>
                                            <p:cond delay="0"/>
                                          </p:stCondLst>
                                        </p:cTn>
                                        <p:tgtEl>
                                          <p:spTgt spid="27656"/>
                                        </p:tgtEl>
                                        <p:attrNameLst>
                                          <p:attrName>style.visibility</p:attrName>
                                        </p:attrNameLst>
                                      </p:cBhvr>
                                      <p:to>
                                        <p:strVal val="visible"/>
                                      </p:to>
                                    </p:set>
                                    <p:animEffect transition="in" filter="checkerboard(across)">
                                      <p:cBhvr>
                                        <p:cTn id="12" dur="500"/>
                                        <p:tgtEl>
                                          <p:spTgt spid="276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27654">
                                            <p:txEl>
                                              <p:pRg st="0" end="0"/>
                                            </p:txEl>
                                          </p:spTgt>
                                        </p:tgtEl>
                                        <p:attrNameLst>
                                          <p:attrName>style.visibility</p:attrName>
                                        </p:attrNameLst>
                                      </p:cBhvr>
                                      <p:to>
                                        <p:strVal val="visible"/>
                                      </p:to>
                                    </p:set>
                                    <p:animEffect transition="in" filter="wheel(4)">
                                      <p:cBhvr>
                                        <p:cTn id="17" dur="1000"/>
                                        <p:tgtEl>
                                          <p:spTgt spid="27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7704" y="404664"/>
            <a:ext cx="6436196" cy="720080"/>
          </a:xfrm>
        </p:spPr>
        <p:txBody>
          <a:bodyPr/>
          <a:lstStyle/>
          <a:p>
            <a:r>
              <a:rPr lang="ru-RU" sz="2400" b="1" dirty="0">
                <a:solidFill>
                  <a:srgbClr val="C00000"/>
                </a:solidFill>
              </a:rPr>
              <a:t>Предварительная работа.</a:t>
            </a:r>
            <a:br>
              <a:rPr lang="ru-RU" sz="2400" b="1" dirty="0">
                <a:solidFill>
                  <a:srgbClr val="C00000"/>
                </a:solidFill>
              </a:rPr>
            </a:br>
            <a:endParaRPr lang="ru-RU" sz="2400" b="1" dirty="0">
              <a:solidFill>
                <a:srgbClr val="C00000"/>
              </a:solidFill>
            </a:endParaRPr>
          </a:p>
        </p:txBody>
      </p:sp>
      <p:sp>
        <p:nvSpPr>
          <p:cNvPr id="3" name="Объект 2"/>
          <p:cNvSpPr>
            <a:spLocks noGrp="1"/>
          </p:cNvSpPr>
          <p:nvPr>
            <p:ph idx="1"/>
          </p:nvPr>
        </p:nvSpPr>
        <p:spPr/>
        <p:txBody>
          <a:bodyPr>
            <a:normAutofit fontScale="92500"/>
          </a:bodyPr>
          <a:lstStyle/>
          <a:p>
            <a:r>
              <a:rPr lang="ru-RU" sz="1800" dirty="0" smtClean="0">
                <a:solidFill>
                  <a:schemeClr val="accent2">
                    <a:lumMod val="75000"/>
                  </a:schemeClr>
                </a:solidFill>
              </a:rPr>
              <a:t>1</a:t>
            </a:r>
            <a:r>
              <a:rPr lang="ru-RU" sz="1800" dirty="0">
                <a:solidFill>
                  <a:schemeClr val="accent2">
                    <a:lumMod val="75000"/>
                  </a:schemeClr>
                </a:solidFill>
              </a:rPr>
              <a:t>.	Анкетирование учеников класса.</a:t>
            </a:r>
          </a:p>
          <a:p>
            <a:r>
              <a:rPr lang="ru-RU" dirty="0">
                <a:solidFill>
                  <a:schemeClr val="accent3">
                    <a:lumMod val="75000"/>
                  </a:schemeClr>
                </a:solidFill>
              </a:rPr>
              <a:t>Вопросы:</a:t>
            </a:r>
          </a:p>
          <a:p>
            <a:r>
              <a:rPr lang="ru-RU" dirty="0">
                <a:solidFill>
                  <a:schemeClr val="accent3">
                    <a:lumMod val="75000"/>
                  </a:schemeClr>
                </a:solidFill>
              </a:rPr>
              <a:t>А) По каким качествам характера вы судите об уровне воспитанности человека?</a:t>
            </a:r>
          </a:p>
          <a:p>
            <a:r>
              <a:rPr lang="ru-RU" dirty="0">
                <a:solidFill>
                  <a:schemeClr val="accent3">
                    <a:lumMod val="75000"/>
                  </a:schemeClr>
                </a:solidFill>
              </a:rPr>
              <a:t>Б) Кого из нашего класса вы считаете человеком воспитанным</a:t>
            </a:r>
            <a:r>
              <a:rPr lang="ru-RU" dirty="0" smtClean="0">
                <a:solidFill>
                  <a:schemeClr val="accent3">
                    <a:lumMod val="75000"/>
                  </a:schemeClr>
                </a:solidFill>
              </a:rPr>
              <a:t>?</a:t>
            </a:r>
          </a:p>
          <a:p>
            <a:r>
              <a:rPr lang="ru-RU" dirty="0" smtClean="0"/>
              <a:t> </a:t>
            </a:r>
            <a:r>
              <a:rPr lang="ru-RU" sz="1800" dirty="0">
                <a:solidFill>
                  <a:schemeClr val="accent2">
                    <a:lumMod val="75000"/>
                  </a:schemeClr>
                </a:solidFill>
              </a:rPr>
              <a:t>2.  Анкетирование учителей, работающих в классе</a:t>
            </a:r>
          </a:p>
          <a:p>
            <a:r>
              <a:rPr lang="ru-RU" dirty="0">
                <a:solidFill>
                  <a:schemeClr val="accent3">
                    <a:lumMod val="75000"/>
                  </a:schemeClr>
                </a:solidFill>
              </a:rPr>
              <a:t>               Вопрос: «»Кого из учеников класса можно считать воспитанным»?</a:t>
            </a:r>
          </a:p>
          <a:p>
            <a:r>
              <a:rPr lang="ru-RU" sz="1800" dirty="0" smtClean="0">
                <a:solidFill>
                  <a:schemeClr val="accent2">
                    <a:lumMod val="75000"/>
                  </a:schemeClr>
                </a:solidFill>
              </a:rPr>
              <a:t>    Домашнее </a:t>
            </a:r>
            <a:r>
              <a:rPr lang="ru-RU" sz="1800" dirty="0">
                <a:solidFill>
                  <a:schemeClr val="accent2">
                    <a:lumMod val="75000"/>
                  </a:schemeClr>
                </a:solidFill>
              </a:rPr>
              <a:t>задание.</a:t>
            </a:r>
          </a:p>
          <a:p>
            <a:r>
              <a:rPr lang="ru-RU" dirty="0">
                <a:solidFill>
                  <a:schemeClr val="accent3">
                    <a:lumMod val="75000"/>
                  </a:schemeClr>
                </a:solidFill>
              </a:rPr>
              <a:t>1.	Посмотреть в словаре значение слова «этикет».</a:t>
            </a:r>
          </a:p>
          <a:p>
            <a:r>
              <a:rPr lang="ru-RU" dirty="0">
                <a:solidFill>
                  <a:schemeClr val="accent3">
                    <a:lumMod val="75000"/>
                  </a:schemeClr>
                </a:solidFill>
              </a:rPr>
              <a:t>2.	Узнать, каких правил этикета прошлого века уже не придерживаются в наше время.</a:t>
            </a:r>
          </a:p>
          <a:p>
            <a:endParaRPr lang="ru-RU" dirty="0"/>
          </a:p>
        </p:txBody>
      </p:sp>
    </p:spTree>
    <p:extLst>
      <p:ext uri="{BB962C8B-B14F-4D97-AF65-F5344CB8AC3E}">
        <p14:creationId xmlns:p14="http://schemas.microsoft.com/office/powerpoint/2010/main" val="3089604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FF"/>
                </a:solidFill>
              </a:rPr>
              <a:t>6. Кто должен снять головной убор, заходя в помещение?</a:t>
            </a:r>
          </a:p>
          <a:p>
            <a:endParaRPr lang="ru-RU" sz="4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Text Box 6"/>
          <p:cNvSpPr txBox="1">
            <a:spLocks noChangeArrowheads="1"/>
          </p:cNvSpPr>
          <p:nvPr/>
        </p:nvSpPr>
        <p:spPr bwMode="auto">
          <a:xfrm>
            <a:off x="4859338" y="4106863"/>
            <a:ext cx="4032250" cy="762000"/>
          </a:xfrm>
          <a:prstGeom prst="rect">
            <a:avLst/>
          </a:prstGeom>
          <a:noFill/>
          <a:ln w="9525">
            <a:noFill/>
            <a:miter lim="800000"/>
            <a:headEnd/>
            <a:tailEnd/>
          </a:ln>
        </p:spPr>
        <p:txBody>
          <a:bodyPr>
            <a:spAutoFit/>
          </a:bodyPr>
          <a:lstStyle/>
          <a:p>
            <a:pPr algn="ctr">
              <a:spcBef>
                <a:spcPct val="20000"/>
              </a:spcBef>
            </a:pPr>
            <a:r>
              <a:rPr lang="ru-RU" sz="4400" b="1" i="1">
                <a:solidFill>
                  <a:srgbClr val="FFFF00"/>
                </a:solidFill>
              </a:rPr>
              <a:t>Мальчики</a:t>
            </a:r>
            <a:endParaRPr lang="ru-RU" sz="4400">
              <a:solidFill>
                <a:srgbClr val="FFFF00"/>
              </a:solidFill>
            </a:endParaRPr>
          </a:p>
        </p:txBody>
      </p:sp>
      <p:pic>
        <p:nvPicPr>
          <p:cNvPr id="55305" name="Picture 9" descr="1209061322_hats-clipart-for-photoshop"/>
          <p:cNvPicPr>
            <a:picLocks noChangeAspect="1" noChangeArrowheads="1"/>
          </p:cNvPicPr>
          <p:nvPr/>
        </p:nvPicPr>
        <p:blipFill>
          <a:blip r:embed="rId2">
            <a:clrChange>
              <a:clrFrom>
                <a:srgbClr val="FDFFFE"/>
              </a:clrFrom>
              <a:clrTo>
                <a:srgbClr val="FDFFFE">
                  <a:alpha val="0"/>
                </a:srgbClr>
              </a:clrTo>
            </a:clrChange>
          </a:blip>
          <a:srcRect/>
          <a:stretch>
            <a:fillRect/>
          </a:stretch>
        </p:blipFill>
        <p:spPr bwMode="auto">
          <a:xfrm>
            <a:off x="395288" y="2997200"/>
            <a:ext cx="4681537" cy="36004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p:cTn id="7" dur="500" fill="hold"/>
                                        <p:tgtEl>
                                          <p:spTgt spid="55305"/>
                                        </p:tgtEl>
                                        <p:attrNameLst>
                                          <p:attrName>ppt_w</p:attrName>
                                        </p:attrNameLst>
                                      </p:cBhvr>
                                      <p:tavLst>
                                        <p:tav tm="0">
                                          <p:val>
                                            <p:fltVal val="0"/>
                                          </p:val>
                                        </p:tav>
                                        <p:tav tm="100000">
                                          <p:val>
                                            <p:strVal val="#ppt_w"/>
                                          </p:val>
                                        </p:tav>
                                      </p:tavLst>
                                    </p:anim>
                                    <p:anim calcmode="lin" valueType="num">
                                      <p:cBhvr>
                                        <p:cTn id="8" dur="500" fill="hold"/>
                                        <p:tgtEl>
                                          <p:spTgt spid="55305"/>
                                        </p:tgtEl>
                                        <p:attrNameLst>
                                          <p:attrName>ppt_h</p:attrName>
                                        </p:attrNameLst>
                                      </p:cBhvr>
                                      <p:tavLst>
                                        <p:tav tm="0">
                                          <p:val>
                                            <p:fltVal val="0"/>
                                          </p:val>
                                        </p:tav>
                                        <p:tav tm="100000">
                                          <p:val>
                                            <p:strVal val="#ppt_h"/>
                                          </p:val>
                                        </p:tav>
                                      </p:tavLst>
                                    </p:anim>
                                    <p:animEffect transition="in" filter="fade">
                                      <p:cBhvr>
                                        <p:cTn id="9" dur="500"/>
                                        <p:tgtEl>
                                          <p:spTgt spid="5530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7" presetClass="entr" presetSubtype="4" fill="hold" grpId="0" nodeType="clickEffect">
                                  <p:stCondLst>
                                    <p:cond delay="0"/>
                                  </p:stCondLst>
                                  <p:childTnLst>
                                    <p:set>
                                      <p:cBhvr>
                                        <p:cTn id="13" dur="1" fill="hold">
                                          <p:stCondLst>
                                            <p:cond delay="0"/>
                                          </p:stCondLst>
                                        </p:cTn>
                                        <p:tgtEl>
                                          <p:spTgt spid="55302"/>
                                        </p:tgtEl>
                                        <p:attrNameLst>
                                          <p:attrName>style.visibility</p:attrName>
                                        </p:attrNameLst>
                                      </p:cBhvr>
                                      <p:to>
                                        <p:strVal val="visible"/>
                                      </p:to>
                                    </p:set>
                                    <p:anim calcmode="lin" valueType="num">
                                      <p:cBhvr additive="base">
                                        <p:cTn id="14" dur="1000" fill="hold"/>
                                        <p:tgtEl>
                                          <p:spTgt spid="55302"/>
                                        </p:tgtEl>
                                        <p:attrNameLst>
                                          <p:attrName>ppt_x</p:attrName>
                                        </p:attrNameLst>
                                      </p:cBhvr>
                                      <p:tavLst>
                                        <p:tav tm="0">
                                          <p:val>
                                            <p:strVal val="#ppt_x"/>
                                          </p:val>
                                        </p:tav>
                                        <p:tav tm="100000">
                                          <p:val>
                                            <p:strVal val="#ppt_x"/>
                                          </p:val>
                                        </p:tav>
                                      </p:tavLst>
                                    </p:anim>
                                    <p:anim calcmode="lin" valueType="num">
                                      <p:cBhvr additive="base">
                                        <p:cTn id="15" dur="1000" fill="hold"/>
                                        <p:tgtEl>
                                          <p:spTgt spid="553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FF"/>
                </a:solidFill>
              </a:rPr>
              <a:t>7.Кто первым заходит в транспорт?</a:t>
            </a:r>
            <a:endParaRPr lang="ru-RU" sz="4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5"/>
          <p:cNvSpPr>
            <a:spLocks noGrp="1" noChangeArrowheads="1"/>
          </p:cNvSpPr>
          <p:nvPr>
            <p:ph type="subTitle" idx="1"/>
          </p:nvPr>
        </p:nvSpPr>
        <p:spPr>
          <a:xfrm>
            <a:off x="3851921" y="3068638"/>
            <a:ext cx="4569768" cy="2952750"/>
          </a:xfrm>
        </p:spPr>
        <p:txBody>
          <a:bodyPr>
            <a:normAutofit lnSpcReduction="10000"/>
          </a:bodyPr>
          <a:lstStyle/>
          <a:p>
            <a:pPr eaLnBrk="1" hangingPunct="1"/>
            <a:r>
              <a:rPr lang="ru-RU" sz="4000" b="1" i="1" dirty="0" smtClean="0">
                <a:solidFill>
                  <a:srgbClr val="FFFF00"/>
                </a:solidFill>
              </a:rPr>
              <a:t>Мальчики пропускают девочек и помогают им</a:t>
            </a:r>
          </a:p>
        </p:txBody>
      </p:sp>
      <p:pic>
        <p:nvPicPr>
          <p:cNvPr id="35848" name="Picture 8" descr="a2c983f5a4f9"/>
          <p:cNvPicPr>
            <a:picLocks noChangeAspect="1" noChangeArrowheads="1"/>
          </p:cNvPicPr>
          <p:nvPr/>
        </p:nvPicPr>
        <p:blipFill>
          <a:blip r:embed="rId2"/>
          <a:srcRect/>
          <a:stretch>
            <a:fillRect/>
          </a:stretch>
        </p:blipFill>
        <p:spPr bwMode="auto">
          <a:xfrm>
            <a:off x="623888" y="2781300"/>
            <a:ext cx="2868612" cy="38766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5848"/>
                                        </p:tgtEl>
                                        <p:attrNameLst>
                                          <p:attrName>style.visibility</p:attrName>
                                        </p:attrNameLst>
                                      </p:cBhvr>
                                      <p:to>
                                        <p:strVal val="visible"/>
                                      </p:to>
                                    </p:set>
                                    <p:anim calcmode="lin" valueType="num">
                                      <p:cBhvr>
                                        <p:cTn id="7" dur="1000" fill="hold"/>
                                        <p:tgtEl>
                                          <p:spTgt spid="35848"/>
                                        </p:tgtEl>
                                        <p:attrNameLst>
                                          <p:attrName>ppt_w</p:attrName>
                                        </p:attrNameLst>
                                      </p:cBhvr>
                                      <p:tavLst>
                                        <p:tav tm="0">
                                          <p:val>
                                            <p:fltVal val="0"/>
                                          </p:val>
                                        </p:tav>
                                        <p:tav tm="100000">
                                          <p:val>
                                            <p:strVal val="#ppt_w"/>
                                          </p:val>
                                        </p:tav>
                                      </p:tavLst>
                                    </p:anim>
                                    <p:anim calcmode="lin" valueType="num">
                                      <p:cBhvr>
                                        <p:cTn id="8" dur="1000" fill="hold"/>
                                        <p:tgtEl>
                                          <p:spTgt spid="35848"/>
                                        </p:tgtEl>
                                        <p:attrNameLst>
                                          <p:attrName>ppt_h</p:attrName>
                                        </p:attrNameLst>
                                      </p:cBhvr>
                                      <p:tavLst>
                                        <p:tav tm="0">
                                          <p:val>
                                            <p:fltVal val="0"/>
                                          </p:val>
                                        </p:tav>
                                        <p:tav tm="100000">
                                          <p:val>
                                            <p:strVal val="#ppt_h"/>
                                          </p:val>
                                        </p:tav>
                                      </p:tavLst>
                                    </p:anim>
                                    <p:anim calcmode="lin" valueType="num">
                                      <p:cBhvr>
                                        <p:cTn id="9" dur="1000" fill="hold"/>
                                        <p:tgtEl>
                                          <p:spTgt spid="35848"/>
                                        </p:tgtEl>
                                        <p:attrNameLst>
                                          <p:attrName>style.rotation</p:attrName>
                                        </p:attrNameLst>
                                      </p:cBhvr>
                                      <p:tavLst>
                                        <p:tav tm="0">
                                          <p:val>
                                            <p:fltVal val="90"/>
                                          </p:val>
                                        </p:tav>
                                        <p:tav tm="100000">
                                          <p:val>
                                            <p:fltVal val="0"/>
                                          </p:val>
                                        </p:tav>
                                      </p:tavLst>
                                    </p:anim>
                                    <p:animEffect transition="in" filter="fade">
                                      <p:cBhvr>
                                        <p:cTn id="10" dur="1000"/>
                                        <p:tgtEl>
                                          <p:spTgt spid="3584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5845">
                                            <p:txEl>
                                              <p:pRg st="0" end="0"/>
                                            </p:txEl>
                                          </p:spTgt>
                                        </p:tgtEl>
                                        <p:attrNameLst>
                                          <p:attrName>style.visibility</p:attrName>
                                        </p:attrNameLst>
                                      </p:cBhvr>
                                      <p:to>
                                        <p:strVal val="visible"/>
                                      </p:to>
                                    </p:set>
                                    <p:animEffect transition="in" filter="checkerboard(across)">
                                      <p:cBhvr>
                                        <p:cTn id="15" dur="500"/>
                                        <p:tgtEl>
                                          <p:spTgt spid="358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i="1" dirty="0" smtClean="0">
                <a:solidFill>
                  <a:srgbClr val="0000FF"/>
                </a:solidFill>
              </a:rPr>
              <a:t>8. Перечислите достоинства воспитанного человека</a:t>
            </a:r>
            <a:endParaRPr lang="ru-RU" sz="4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type="subTitle" idx="1"/>
          </p:nvPr>
        </p:nvSpPr>
        <p:spPr>
          <a:xfrm>
            <a:off x="3500430" y="4000504"/>
            <a:ext cx="5214942" cy="2281237"/>
          </a:xfrm>
        </p:spPr>
        <p:txBody>
          <a:bodyPr>
            <a:normAutofit fontScale="92500"/>
          </a:bodyPr>
          <a:lstStyle/>
          <a:p>
            <a:pPr eaLnBrk="1" hangingPunct="1">
              <a:lnSpc>
                <a:spcPct val="90000"/>
              </a:lnSpc>
            </a:pPr>
            <a:r>
              <a:rPr lang="ru-RU" sz="3600" i="1" dirty="0" smtClean="0">
                <a:solidFill>
                  <a:srgbClr val="FFFF00"/>
                </a:solidFill>
              </a:rPr>
              <a:t> </a:t>
            </a:r>
            <a:r>
              <a:rPr lang="ru-RU" sz="3600" b="1" i="1" dirty="0" smtClean="0">
                <a:solidFill>
                  <a:srgbClr val="FFFF00"/>
                </a:solidFill>
              </a:rPr>
              <a:t>Вежливость</a:t>
            </a:r>
          </a:p>
          <a:p>
            <a:pPr eaLnBrk="1" hangingPunct="1">
              <a:lnSpc>
                <a:spcPct val="90000"/>
              </a:lnSpc>
            </a:pPr>
            <a:r>
              <a:rPr lang="ru-RU" sz="3600" b="1" i="1" dirty="0" smtClean="0">
                <a:solidFill>
                  <a:srgbClr val="FFFF00"/>
                </a:solidFill>
              </a:rPr>
              <a:t> Тактичность</a:t>
            </a:r>
          </a:p>
          <a:p>
            <a:pPr eaLnBrk="1" hangingPunct="1">
              <a:lnSpc>
                <a:spcPct val="90000"/>
              </a:lnSpc>
            </a:pPr>
            <a:r>
              <a:rPr lang="ru-RU" sz="3600" b="1" i="1" dirty="0" smtClean="0">
                <a:solidFill>
                  <a:srgbClr val="FFFF00"/>
                </a:solidFill>
              </a:rPr>
              <a:t> Скромность</a:t>
            </a:r>
          </a:p>
          <a:p>
            <a:pPr eaLnBrk="1" hangingPunct="1">
              <a:lnSpc>
                <a:spcPct val="90000"/>
              </a:lnSpc>
            </a:pPr>
            <a:r>
              <a:rPr lang="ru-RU" sz="3600" b="1" i="1" dirty="0" smtClean="0">
                <a:solidFill>
                  <a:srgbClr val="FFFF00"/>
                </a:solidFill>
              </a:rPr>
              <a:t> Пунктуальность</a:t>
            </a:r>
          </a:p>
        </p:txBody>
      </p:sp>
      <p:pic>
        <p:nvPicPr>
          <p:cNvPr id="52229" name="Picture 5" descr="2_2_table20"/>
          <p:cNvPicPr>
            <a:picLocks noChangeAspect="1" noChangeArrowheads="1"/>
          </p:cNvPicPr>
          <p:nvPr/>
        </p:nvPicPr>
        <p:blipFill>
          <a:blip r:embed="rId2">
            <a:clrChange>
              <a:clrFrom>
                <a:srgbClr val="FCE9BF"/>
              </a:clrFrom>
              <a:clrTo>
                <a:srgbClr val="FCE9BF">
                  <a:alpha val="0"/>
                </a:srgbClr>
              </a:clrTo>
            </a:clrChange>
          </a:blip>
          <a:srcRect b="6688"/>
          <a:stretch>
            <a:fillRect/>
          </a:stretch>
        </p:blipFill>
        <p:spPr bwMode="auto">
          <a:xfrm>
            <a:off x="214282" y="285728"/>
            <a:ext cx="4968875" cy="324961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500" fill="hold"/>
                                        <p:tgtEl>
                                          <p:spTgt spid="52229"/>
                                        </p:tgtEl>
                                        <p:attrNameLst>
                                          <p:attrName>ppt_w</p:attrName>
                                        </p:attrNameLst>
                                      </p:cBhvr>
                                      <p:tavLst>
                                        <p:tav tm="0">
                                          <p:val>
                                            <p:fltVal val="0"/>
                                          </p:val>
                                        </p:tav>
                                        <p:tav tm="100000">
                                          <p:val>
                                            <p:strVal val="#ppt_w"/>
                                          </p:val>
                                        </p:tav>
                                      </p:tavLst>
                                    </p:anim>
                                    <p:anim calcmode="lin" valueType="num">
                                      <p:cBhvr>
                                        <p:cTn id="8" dur="500" fill="hold"/>
                                        <p:tgtEl>
                                          <p:spTgt spid="52229"/>
                                        </p:tgtEl>
                                        <p:attrNameLst>
                                          <p:attrName>ppt_h</p:attrName>
                                        </p:attrNameLst>
                                      </p:cBhvr>
                                      <p:tavLst>
                                        <p:tav tm="0">
                                          <p:val>
                                            <p:fltVal val="0"/>
                                          </p:val>
                                        </p:tav>
                                        <p:tav tm="100000">
                                          <p:val>
                                            <p:strVal val="#ppt_h"/>
                                          </p:val>
                                        </p:tav>
                                      </p:tavLst>
                                    </p:anim>
                                    <p:anim calcmode="lin" valueType="num">
                                      <p:cBhvr>
                                        <p:cTn id="9" dur="500" fill="hold"/>
                                        <p:tgtEl>
                                          <p:spTgt spid="52229"/>
                                        </p:tgtEl>
                                        <p:attrNameLst>
                                          <p:attrName>style.rotation</p:attrName>
                                        </p:attrNameLst>
                                      </p:cBhvr>
                                      <p:tavLst>
                                        <p:tav tm="0">
                                          <p:val>
                                            <p:fltVal val="360"/>
                                          </p:val>
                                        </p:tav>
                                        <p:tav tm="100000">
                                          <p:val>
                                            <p:fltVal val="0"/>
                                          </p:val>
                                        </p:tav>
                                      </p:tavLst>
                                    </p:anim>
                                    <p:animEffect transition="in" filter="fade">
                                      <p:cBhvr>
                                        <p:cTn id="10" dur="500"/>
                                        <p:tgtEl>
                                          <p:spTgt spid="5222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52228">
                                            <p:txEl>
                                              <p:pRg st="0" end="0"/>
                                            </p:txEl>
                                          </p:spTgt>
                                        </p:tgtEl>
                                        <p:attrNameLst>
                                          <p:attrName>style.visibility</p:attrName>
                                        </p:attrNameLst>
                                      </p:cBhvr>
                                      <p:to>
                                        <p:strVal val="visible"/>
                                      </p:to>
                                    </p:set>
                                    <p:animEffect transition="in" filter="fade">
                                      <p:cBhvr>
                                        <p:cTn id="15" dur="2000"/>
                                        <p:tgtEl>
                                          <p:spTgt spid="52228">
                                            <p:txEl>
                                              <p:pRg st="0" end="0"/>
                                            </p:txEl>
                                          </p:spTgt>
                                        </p:tgtEl>
                                      </p:cBhvr>
                                    </p:animEffect>
                                    <p:anim calcmode="lin" valueType="num">
                                      <p:cBhvr>
                                        <p:cTn id="16" dur="2000" fill="hold"/>
                                        <p:tgtEl>
                                          <p:spTgt spid="52228">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52228">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52228">
                                            <p:txEl>
                                              <p:pRg st="0" end="0"/>
                                            </p:txEl>
                                          </p:spTgt>
                                        </p:tgtEl>
                                        <p:attrNameLst>
                                          <p:attrName>ppt_w</p:attrName>
                                        </p:attrNameLst>
                                      </p:cBhvr>
                                      <p:tavLst>
                                        <p:tav tm="0">
                                          <p:val>
                                            <p:fltVal val="0"/>
                                          </p:val>
                                        </p:tav>
                                        <p:tav tm="100000">
                                          <p:val>
                                            <p:strVal val="#ppt_w"/>
                                          </p:val>
                                        </p:tav>
                                      </p:tavLst>
                                    </p:anim>
                                  </p:childTnLst>
                                </p:cTn>
                              </p:par>
                            </p:childTnLst>
                          </p:cTn>
                        </p:par>
                        <p:par>
                          <p:cTn id="19" fill="hold" nodeType="afterGroup">
                            <p:stCondLst>
                              <p:cond delay="2000"/>
                            </p:stCondLst>
                            <p:childTnLst>
                              <p:par>
                                <p:cTn id="20" presetID="35" presetClass="entr" presetSubtype="0" fill="hold" grpId="0" nodeType="afterEffect">
                                  <p:stCondLst>
                                    <p:cond delay="0"/>
                                  </p:stCondLst>
                                  <p:childTnLst>
                                    <p:set>
                                      <p:cBhvr>
                                        <p:cTn id="21" dur="1" fill="hold">
                                          <p:stCondLst>
                                            <p:cond delay="0"/>
                                          </p:stCondLst>
                                        </p:cTn>
                                        <p:tgtEl>
                                          <p:spTgt spid="52228">
                                            <p:txEl>
                                              <p:pRg st="1" end="1"/>
                                            </p:txEl>
                                          </p:spTgt>
                                        </p:tgtEl>
                                        <p:attrNameLst>
                                          <p:attrName>style.visibility</p:attrName>
                                        </p:attrNameLst>
                                      </p:cBhvr>
                                      <p:to>
                                        <p:strVal val="visible"/>
                                      </p:to>
                                    </p:set>
                                    <p:animEffect transition="in" filter="fade">
                                      <p:cBhvr>
                                        <p:cTn id="22" dur="2000"/>
                                        <p:tgtEl>
                                          <p:spTgt spid="52228">
                                            <p:txEl>
                                              <p:pRg st="1" end="1"/>
                                            </p:txEl>
                                          </p:spTgt>
                                        </p:tgtEl>
                                      </p:cBhvr>
                                    </p:animEffect>
                                    <p:anim calcmode="lin" valueType="num">
                                      <p:cBhvr>
                                        <p:cTn id="23" dur="2000" fill="hold"/>
                                        <p:tgtEl>
                                          <p:spTgt spid="52228">
                                            <p:txEl>
                                              <p:pRg st="1" end="1"/>
                                            </p:txEl>
                                          </p:spTgt>
                                        </p:tgtEl>
                                        <p:attrNameLst>
                                          <p:attrName>style.rotation</p:attrName>
                                        </p:attrNameLst>
                                      </p:cBhvr>
                                      <p:tavLst>
                                        <p:tav tm="0">
                                          <p:val>
                                            <p:fltVal val="720"/>
                                          </p:val>
                                        </p:tav>
                                        <p:tav tm="100000">
                                          <p:val>
                                            <p:fltVal val="0"/>
                                          </p:val>
                                        </p:tav>
                                      </p:tavLst>
                                    </p:anim>
                                    <p:anim calcmode="lin" valueType="num">
                                      <p:cBhvr>
                                        <p:cTn id="24" dur="2000" fill="hold"/>
                                        <p:tgtEl>
                                          <p:spTgt spid="52228">
                                            <p:txEl>
                                              <p:pRg st="1" end="1"/>
                                            </p:txEl>
                                          </p:spTgt>
                                        </p:tgtEl>
                                        <p:attrNameLst>
                                          <p:attrName>ppt_h</p:attrName>
                                        </p:attrNameLst>
                                      </p:cBhvr>
                                      <p:tavLst>
                                        <p:tav tm="0">
                                          <p:val>
                                            <p:fltVal val="0"/>
                                          </p:val>
                                        </p:tav>
                                        <p:tav tm="100000">
                                          <p:val>
                                            <p:strVal val="#ppt_h"/>
                                          </p:val>
                                        </p:tav>
                                      </p:tavLst>
                                    </p:anim>
                                    <p:anim calcmode="lin" valueType="num">
                                      <p:cBhvr>
                                        <p:cTn id="25" dur="2000" fill="hold"/>
                                        <p:tgtEl>
                                          <p:spTgt spid="52228">
                                            <p:txEl>
                                              <p:pRg st="1" end="1"/>
                                            </p:txEl>
                                          </p:spTgt>
                                        </p:tgtEl>
                                        <p:attrNameLst>
                                          <p:attrName>ppt_w</p:attrName>
                                        </p:attrNameLst>
                                      </p:cBhvr>
                                      <p:tavLst>
                                        <p:tav tm="0">
                                          <p:val>
                                            <p:fltVal val="0"/>
                                          </p:val>
                                        </p:tav>
                                        <p:tav tm="100000">
                                          <p:val>
                                            <p:strVal val="#ppt_w"/>
                                          </p:val>
                                        </p:tav>
                                      </p:tavLst>
                                    </p:anim>
                                  </p:childTnLst>
                                </p:cTn>
                              </p:par>
                            </p:childTnLst>
                          </p:cTn>
                        </p:par>
                        <p:par>
                          <p:cTn id="26" fill="hold" nodeType="afterGroup">
                            <p:stCondLst>
                              <p:cond delay="4000"/>
                            </p:stCondLst>
                            <p:childTnLst>
                              <p:par>
                                <p:cTn id="27" presetID="35" presetClass="entr" presetSubtype="0" fill="hold" grpId="0" nodeType="afterEffect">
                                  <p:stCondLst>
                                    <p:cond delay="0"/>
                                  </p:stCondLst>
                                  <p:childTnLst>
                                    <p:set>
                                      <p:cBhvr>
                                        <p:cTn id="28" dur="1" fill="hold">
                                          <p:stCondLst>
                                            <p:cond delay="0"/>
                                          </p:stCondLst>
                                        </p:cTn>
                                        <p:tgtEl>
                                          <p:spTgt spid="52228">
                                            <p:txEl>
                                              <p:pRg st="2" end="2"/>
                                            </p:txEl>
                                          </p:spTgt>
                                        </p:tgtEl>
                                        <p:attrNameLst>
                                          <p:attrName>style.visibility</p:attrName>
                                        </p:attrNameLst>
                                      </p:cBhvr>
                                      <p:to>
                                        <p:strVal val="visible"/>
                                      </p:to>
                                    </p:set>
                                    <p:animEffect transition="in" filter="fade">
                                      <p:cBhvr>
                                        <p:cTn id="29" dur="2000"/>
                                        <p:tgtEl>
                                          <p:spTgt spid="52228">
                                            <p:txEl>
                                              <p:pRg st="2" end="2"/>
                                            </p:txEl>
                                          </p:spTgt>
                                        </p:tgtEl>
                                      </p:cBhvr>
                                    </p:animEffect>
                                    <p:anim calcmode="lin" valueType="num">
                                      <p:cBhvr>
                                        <p:cTn id="30" dur="2000" fill="hold"/>
                                        <p:tgtEl>
                                          <p:spTgt spid="52228">
                                            <p:txEl>
                                              <p:pRg st="2" end="2"/>
                                            </p:txEl>
                                          </p:spTgt>
                                        </p:tgtEl>
                                        <p:attrNameLst>
                                          <p:attrName>style.rotation</p:attrName>
                                        </p:attrNameLst>
                                      </p:cBhvr>
                                      <p:tavLst>
                                        <p:tav tm="0">
                                          <p:val>
                                            <p:fltVal val="720"/>
                                          </p:val>
                                        </p:tav>
                                        <p:tav tm="100000">
                                          <p:val>
                                            <p:fltVal val="0"/>
                                          </p:val>
                                        </p:tav>
                                      </p:tavLst>
                                    </p:anim>
                                    <p:anim calcmode="lin" valueType="num">
                                      <p:cBhvr>
                                        <p:cTn id="31" dur="2000" fill="hold"/>
                                        <p:tgtEl>
                                          <p:spTgt spid="52228">
                                            <p:txEl>
                                              <p:pRg st="2" end="2"/>
                                            </p:txEl>
                                          </p:spTgt>
                                        </p:tgtEl>
                                        <p:attrNameLst>
                                          <p:attrName>ppt_h</p:attrName>
                                        </p:attrNameLst>
                                      </p:cBhvr>
                                      <p:tavLst>
                                        <p:tav tm="0">
                                          <p:val>
                                            <p:fltVal val="0"/>
                                          </p:val>
                                        </p:tav>
                                        <p:tav tm="100000">
                                          <p:val>
                                            <p:strVal val="#ppt_h"/>
                                          </p:val>
                                        </p:tav>
                                      </p:tavLst>
                                    </p:anim>
                                    <p:anim calcmode="lin" valueType="num">
                                      <p:cBhvr>
                                        <p:cTn id="32" dur="2000" fill="hold"/>
                                        <p:tgtEl>
                                          <p:spTgt spid="52228">
                                            <p:txEl>
                                              <p:pRg st="2" end="2"/>
                                            </p:txEl>
                                          </p:spTgt>
                                        </p:tgtEl>
                                        <p:attrNameLst>
                                          <p:attrName>ppt_w</p:attrName>
                                        </p:attrNameLst>
                                      </p:cBhvr>
                                      <p:tavLst>
                                        <p:tav tm="0">
                                          <p:val>
                                            <p:fltVal val="0"/>
                                          </p:val>
                                        </p:tav>
                                        <p:tav tm="100000">
                                          <p:val>
                                            <p:strVal val="#ppt_w"/>
                                          </p:val>
                                        </p:tav>
                                      </p:tavLst>
                                    </p:anim>
                                  </p:childTnLst>
                                </p:cTn>
                              </p:par>
                            </p:childTnLst>
                          </p:cTn>
                        </p:par>
                        <p:par>
                          <p:cTn id="33" fill="hold" nodeType="afterGroup">
                            <p:stCondLst>
                              <p:cond delay="6000"/>
                            </p:stCondLst>
                            <p:childTnLst>
                              <p:par>
                                <p:cTn id="34" presetID="35" presetClass="entr" presetSubtype="0" fill="hold" grpId="0" nodeType="afterEffect">
                                  <p:stCondLst>
                                    <p:cond delay="0"/>
                                  </p:stCondLst>
                                  <p:childTnLst>
                                    <p:set>
                                      <p:cBhvr>
                                        <p:cTn id="35" dur="1" fill="hold">
                                          <p:stCondLst>
                                            <p:cond delay="0"/>
                                          </p:stCondLst>
                                        </p:cTn>
                                        <p:tgtEl>
                                          <p:spTgt spid="52228">
                                            <p:txEl>
                                              <p:pRg st="3" end="3"/>
                                            </p:txEl>
                                          </p:spTgt>
                                        </p:tgtEl>
                                        <p:attrNameLst>
                                          <p:attrName>style.visibility</p:attrName>
                                        </p:attrNameLst>
                                      </p:cBhvr>
                                      <p:to>
                                        <p:strVal val="visible"/>
                                      </p:to>
                                    </p:set>
                                    <p:animEffect transition="in" filter="fade">
                                      <p:cBhvr>
                                        <p:cTn id="36" dur="2000"/>
                                        <p:tgtEl>
                                          <p:spTgt spid="52228">
                                            <p:txEl>
                                              <p:pRg st="3" end="3"/>
                                            </p:txEl>
                                          </p:spTgt>
                                        </p:tgtEl>
                                      </p:cBhvr>
                                    </p:animEffect>
                                    <p:anim calcmode="lin" valueType="num">
                                      <p:cBhvr>
                                        <p:cTn id="37" dur="2000" fill="hold"/>
                                        <p:tgtEl>
                                          <p:spTgt spid="52228">
                                            <p:txEl>
                                              <p:pRg st="3" end="3"/>
                                            </p:txEl>
                                          </p:spTgt>
                                        </p:tgtEl>
                                        <p:attrNameLst>
                                          <p:attrName>style.rotation</p:attrName>
                                        </p:attrNameLst>
                                      </p:cBhvr>
                                      <p:tavLst>
                                        <p:tav tm="0">
                                          <p:val>
                                            <p:fltVal val="720"/>
                                          </p:val>
                                        </p:tav>
                                        <p:tav tm="100000">
                                          <p:val>
                                            <p:fltVal val="0"/>
                                          </p:val>
                                        </p:tav>
                                      </p:tavLst>
                                    </p:anim>
                                    <p:anim calcmode="lin" valueType="num">
                                      <p:cBhvr>
                                        <p:cTn id="38" dur="2000" fill="hold"/>
                                        <p:tgtEl>
                                          <p:spTgt spid="52228">
                                            <p:txEl>
                                              <p:pRg st="3" end="3"/>
                                            </p:txEl>
                                          </p:spTgt>
                                        </p:tgtEl>
                                        <p:attrNameLst>
                                          <p:attrName>ppt_h</p:attrName>
                                        </p:attrNameLst>
                                      </p:cBhvr>
                                      <p:tavLst>
                                        <p:tav tm="0">
                                          <p:val>
                                            <p:fltVal val="0"/>
                                          </p:val>
                                        </p:tav>
                                        <p:tav tm="100000">
                                          <p:val>
                                            <p:strVal val="#ppt_h"/>
                                          </p:val>
                                        </p:tav>
                                      </p:tavLst>
                                    </p:anim>
                                    <p:anim calcmode="lin" valueType="num">
                                      <p:cBhvr>
                                        <p:cTn id="39" dur="2000" fill="hold"/>
                                        <p:tgtEl>
                                          <p:spTgt spid="52228">
                                            <p:txEl>
                                              <p:pRg st="3" end="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785786" y="1071546"/>
            <a:ext cx="7520940" cy="3579849"/>
          </a:xfrm>
        </p:spPr>
        <p:txBody>
          <a:bodyPr>
            <a:normAutofit/>
          </a:bodyPr>
          <a:lstStyle/>
          <a:p>
            <a:r>
              <a:rPr lang="ru-RU" sz="3600" dirty="0" smtClean="0">
                <a:solidFill>
                  <a:srgbClr val="0070C0"/>
                </a:solidFill>
              </a:rPr>
              <a:t>9.Кто должен здороваться первым: старший по возрасту или младший?</a:t>
            </a:r>
          </a:p>
          <a:p>
            <a:r>
              <a:rPr lang="ru-RU" sz="3600" dirty="0" smtClean="0">
                <a:solidFill>
                  <a:srgbClr val="0070C0"/>
                </a:solidFill>
              </a:rPr>
              <a:t/>
            </a:r>
            <a:br>
              <a:rPr lang="ru-RU" sz="3600" dirty="0" smtClean="0">
                <a:solidFill>
                  <a:srgbClr val="0070C0"/>
                </a:solidFill>
              </a:rPr>
            </a:br>
            <a:endParaRPr lang="ru-RU" sz="3600" dirty="0">
              <a:solidFill>
                <a:srgbClr val="0070C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ru-RU" sz="3600" dirty="0" smtClean="0">
                <a:solidFill>
                  <a:srgbClr val="0070C0"/>
                </a:solidFill>
              </a:rPr>
              <a:t> Младший.</a:t>
            </a:r>
            <a:endParaRPr lang="ru-RU" sz="3600" dirty="0">
              <a:solidFill>
                <a:srgbClr val="0070C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sz="4400" dirty="0" smtClean="0">
                <a:solidFill>
                  <a:srgbClr val="0070C0"/>
                </a:solidFill>
              </a:rPr>
              <a:t>10.Как идти вдоль сидящих в ряду к своему месту: лицом к ним или спиной?</a:t>
            </a:r>
          </a:p>
          <a:p>
            <a:r>
              <a:rPr lang="ru-RU" dirty="0" smtClean="0"/>
              <a:t/>
            </a:r>
            <a:br>
              <a:rPr lang="ru-RU" dirty="0" smtClean="0"/>
            </a:br>
            <a:endParaRPr lang="ru-RU"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b="0" dirty="0" smtClean="0">
                <a:solidFill>
                  <a:srgbClr val="0070C0"/>
                </a:solidFill>
              </a:rPr>
              <a:t>Лицом </a:t>
            </a:r>
            <a:r>
              <a:rPr lang="ru-RU" sz="4400" dirty="0" smtClean="0">
                <a:solidFill>
                  <a:srgbClr val="0070C0"/>
                </a:solidFill>
              </a:rPr>
              <a:t>и только</a:t>
            </a:r>
            <a:r>
              <a:rPr lang="ru-RU" sz="4400" b="0" dirty="0" smtClean="0">
                <a:solidFill>
                  <a:srgbClr val="0070C0"/>
                </a:solidFill>
              </a:rPr>
              <a:t> лицом.</a:t>
            </a:r>
            <a:endParaRPr lang="ru-RU" sz="4400" dirty="0">
              <a:solidFill>
                <a:srgbClr val="0070C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sz="2000" dirty="0" smtClean="0">
                <a:solidFill>
                  <a:schemeClr val="accent3">
                    <a:lumMod val="75000"/>
                  </a:schemeClr>
                </a:solidFill>
              </a:rPr>
              <a:t>Высказывание </a:t>
            </a:r>
            <a:r>
              <a:rPr lang="ru-RU" sz="2000" dirty="0">
                <a:solidFill>
                  <a:schemeClr val="accent3">
                    <a:lumMod val="75000"/>
                  </a:schemeClr>
                </a:solidFill>
              </a:rPr>
              <a:t>Джона Леббока( археолога и политического деятеля 19 века):</a:t>
            </a:r>
          </a:p>
          <a:p>
            <a:r>
              <a:rPr lang="ru-RU" sz="2400" dirty="0" smtClean="0">
                <a:solidFill>
                  <a:schemeClr val="accent2">
                    <a:lumMod val="75000"/>
                  </a:schemeClr>
                </a:solidFill>
              </a:rPr>
              <a:t>   «Для </a:t>
            </a:r>
            <a:r>
              <a:rPr lang="ru-RU" sz="2400" dirty="0">
                <a:solidFill>
                  <a:schemeClr val="accent2">
                    <a:lumMod val="75000"/>
                  </a:schemeClr>
                </a:solidFill>
              </a:rPr>
              <a:t>успеха в жизни умение общаться и быть человеком воспитанным гораздо важнее обладания талантами».</a:t>
            </a:r>
          </a:p>
        </p:txBody>
      </p:sp>
    </p:spTree>
    <p:extLst>
      <p:ext uri="{BB962C8B-B14F-4D97-AF65-F5344CB8AC3E}">
        <p14:creationId xmlns:p14="http://schemas.microsoft.com/office/powerpoint/2010/main" val="10559647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      </a:t>
            </a:r>
            <a:r>
              <a:rPr lang="ru-RU" sz="4400" dirty="0" smtClean="0">
                <a:solidFill>
                  <a:srgbClr val="0070C0"/>
                </a:solidFill>
              </a:rPr>
              <a:t>11.В какое время можно звонить кому-либо по телефону?</a:t>
            </a:r>
          </a:p>
          <a:p>
            <a:r>
              <a:rPr lang="ru-RU" sz="4400" dirty="0" smtClean="0">
                <a:solidFill>
                  <a:srgbClr val="0070C0"/>
                </a:solidFill>
              </a:rPr>
              <a:t/>
            </a:r>
            <a:br>
              <a:rPr lang="ru-RU" sz="4400" dirty="0" smtClean="0">
                <a:solidFill>
                  <a:srgbClr val="0070C0"/>
                </a:solidFill>
              </a:rPr>
            </a:br>
            <a:endParaRPr lang="ru-RU" sz="4400" dirty="0">
              <a:solidFill>
                <a:srgbClr val="0070C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10000"/>
          </a:bodyPr>
          <a:lstStyle/>
          <a:p>
            <a:r>
              <a:rPr lang="ru-RU" b="0" dirty="0" smtClean="0">
                <a:solidFill>
                  <a:srgbClr val="0070C0"/>
                </a:solidFill>
              </a:rPr>
              <a:t>     </a:t>
            </a:r>
            <a:r>
              <a:rPr lang="ru-RU" sz="4400" dirty="0" smtClean="0">
                <a:solidFill>
                  <a:srgbClr val="0070C0"/>
                </a:solidFill>
              </a:rPr>
              <a:t>С 9 до 22 ч, если вы не оговорили более раннее или позднее время звонка особо.</a:t>
            </a:r>
          </a:p>
          <a:p>
            <a:r>
              <a:rPr lang="ru-RU" sz="4400" dirty="0" smtClean="0">
                <a:solidFill>
                  <a:srgbClr val="0070C0"/>
                </a:solidFill>
              </a:rPr>
              <a:t/>
            </a:r>
            <a:br>
              <a:rPr lang="ru-RU" sz="4400" dirty="0" smtClean="0">
                <a:solidFill>
                  <a:srgbClr val="0070C0"/>
                </a:solidFill>
              </a:rPr>
            </a:br>
            <a:endParaRPr lang="ru-RU" sz="4400" dirty="0">
              <a:solidFill>
                <a:srgbClr val="0070C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10000"/>
          </a:bodyPr>
          <a:lstStyle/>
          <a:p>
            <a:r>
              <a:rPr lang="ru-RU" sz="4400" dirty="0" smtClean="0">
                <a:solidFill>
                  <a:srgbClr val="0070C0"/>
                </a:solidFill>
              </a:rPr>
              <a:t>  12.С какого слова звонящий должен начинать телефонный разговор?</a:t>
            </a:r>
          </a:p>
          <a:p>
            <a:r>
              <a:rPr lang="ru-RU" sz="4400" dirty="0" smtClean="0">
                <a:solidFill>
                  <a:srgbClr val="0070C0"/>
                </a:solidFill>
              </a:rPr>
              <a:t/>
            </a:r>
            <a:br>
              <a:rPr lang="ru-RU" sz="4400" dirty="0" smtClean="0">
                <a:solidFill>
                  <a:srgbClr val="0070C0"/>
                </a:solidFill>
              </a:rPr>
            </a:br>
            <a:endParaRPr lang="ru-RU" sz="4400" dirty="0">
              <a:solidFill>
                <a:srgbClr val="0070C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a:bodyPr>
          <a:lstStyle/>
          <a:p>
            <a:r>
              <a:rPr lang="ru-RU" sz="4400" dirty="0" smtClean="0">
                <a:solidFill>
                  <a:srgbClr val="0070C0"/>
                </a:solidFill>
              </a:rPr>
              <a:t>13. Кто перезванивает, если во время разговора телефон внезапно отключился?</a:t>
            </a:r>
          </a:p>
          <a:p>
            <a:r>
              <a:rPr lang="ru-RU" dirty="0" smtClean="0"/>
              <a:t/>
            </a:r>
            <a:br>
              <a:rPr lang="ru-RU" dirty="0" smtClean="0"/>
            </a:b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4400" dirty="0" smtClean="0">
                <a:solidFill>
                  <a:srgbClr val="0070C0"/>
                </a:solidFill>
              </a:rPr>
              <a:t> Тот, кто звонил.</a:t>
            </a:r>
            <a:endParaRPr lang="ru-RU" sz="4400" dirty="0">
              <a:solidFill>
                <a:srgbClr val="0070C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sz="4400" dirty="0" smtClean="0"/>
              <a:t> </a:t>
            </a:r>
            <a:r>
              <a:rPr lang="ru-RU" sz="4400" dirty="0" smtClean="0">
                <a:solidFill>
                  <a:srgbClr val="0070C0"/>
                </a:solidFill>
              </a:rPr>
              <a:t>14.Кто первым должен заканчивать разговор по телефону?</a:t>
            </a:r>
          </a:p>
          <a:p>
            <a:r>
              <a:rPr lang="ru-RU" dirty="0" smtClean="0">
                <a:solidFill>
                  <a:srgbClr val="0070C0"/>
                </a:solidFill>
              </a:rPr>
              <a:t/>
            </a:r>
            <a:br>
              <a:rPr lang="ru-RU" dirty="0" smtClean="0">
                <a:solidFill>
                  <a:srgbClr val="0070C0"/>
                </a:solidFill>
              </a:rPr>
            </a:br>
            <a:endParaRPr lang="ru-RU" dirty="0">
              <a:solidFill>
                <a:srgbClr val="0070C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Autofit/>
          </a:bodyPr>
          <a:lstStyle/>
          <a:p>
            <a:r>
              <a:rPr lang="ru-RU" sz="3200" dirty="0" smtClean="0">
                <a:solidFill>
                  <a:srgbClr val="0070C0"/>
                </a:solidFill>
              </a:rPr>
              <a:t>     - Женщина при разговоре с мужчиной.</a:t>
            </a:r>
            <a:br>
              <a:rPr lang="ru-RU" sz="3200" dirty="0" smtClean="0">
                <a:solidFill>
                  <a:srgbClr val="0070C0"/>
                </a:solidFill>
              </a:rPr>
            </a:br>
            <a:r>
              <a:rPr lang="ru-RU" sz="3200" dirty="0" smtClean="0">
                <a:solidFill>
                  <a:srgbClr val="0070C0"/>
                </a:solidFill>
              </a:rPr>
              <a:t>– Старший при разговоре с младшим.</a:t>
            </a:r>
            <a:br>
              <a:rPr lang="ru-RU" sz="3200" dirty="0" smtClean="0">
                <a:solidFill>
                  <a:srgbClr val="0070C0"/>
                </a:solidFill>
              </a:rPr>
            </a:br>
            <a:r>
              <a:rPr lang="ru-RU" sz="3200" dirty="0" smtClean="0">
                <a:solidFill>
                  <a:srgbClr val="0070C0"/>
                </a:solidFill>
              </a:rPr>
              <a:t>– При равных условиях – тот, кто звонил.</a:t>
            </a:r>
          </a:p>
          <a:p>
            <a:r>
              <a:rPr lang="ru-RU" sz="3200" dirty="0" smtClean="0">
                <a:solidFill>
                  <a:srgbClr val="0070C0"/>
                </a:solidFill>
              </a:rPr>
              <a:t/>
            </a:r>
            <a:br>
              <a:rPr lang="ru-RU" sz="3200" dirty="0" smtClean="0">
                <a:solidFill>
                  <a:srgbClr val="0070C0"/>
                </a:solidFill>
              </a:rPr>
            </a:br>
            <a:endParaRPr lang="ru-RU" sz="3200" dirty="0">
              <a:solidFill>
                <a:srgbClr val="0070C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3600" dirty="0" smtClean="0">
                <a:solidFill>
                  <a:srgbClr val="0070C0"/>
                </a:solidFill>
              </a:rPr>
              <a:t> 15.Как правильно произнести слова «звонишь», «звонит»?</a:t>
            </a:r>
            <a:endParaRPr lang="ru-RU" sz="3600" dirty="0">
              <a:solidFill>
                <a:srgbClr val="0070C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1071546"/>
            <a:ext cx="7520940" cy="3579849"/>
          </a:xfrm>
        </p:spPr>
        <p:txBody>
          <a:bodyPr>
            <a:normAutofit/>
          </a:bodyPr>
          <a:lstStyle/>
          <a:p>
            <a:r>
              <a:rPr lang="ru-RU" sz="3600" dirty="0" smtClean="0">
                <a:solidFill>
                  <a:srgbClr val="0070C0"/>
                </a:solidFill>
              </a:rPr>
              <a:t>С ударением</a:t>
            </a:r>
            <a:r>
              <a:rPr lang="ru-RU" sz="3600" b="0" dirty="0" smtClean="0">
                <a:solidFill>
                  <a:srgbClr val="0070C0"/>
                </a:solidFill>
              </a:rPr>
              <a:t> </a:t>
            </a:r>
            <a:r>
              <a:rPr lang="ru-RU" sz="3600" dirty="0" smtClean="0">
                <a:solidFill>
                  <a:srgbClr val="0070C0"/>
                </a:solidFill>
              </a:rPr>
              <a:t>на «и».</a:t>
            </a:r>
            <a:endParaRPr lang="ru-RU" sz="3600" dirty="0">
              <a:solidFill>
                <a:srgbClr val="0070C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sz="3600" dirty="0" smtClean="0">
                <a:solidFill>
                  <a:srgbClr val="0070C0"/>
                </a:solidFill>
              </a:rPr>
              <a:t>16.Кто должен здороваться первым: старший по возрасту или младший?</a:t>
            </a:r>
          </a:p>
          <a:p>
            <a:r>
              <a:rPr lang="ru-RU" sz="3600" dirty="0" smtClean="0">
                <a:solidFill>
                  <a:srgbClr val="0070C0"/>
                </a:solidFill>
              </a:rPr>
              <a:t/>
            </a:r>
            <a:br>
              <a:rPr lang="ru-RU" sz="3600" dirty="0" smtClean="0">
                <a:solidFill>
                  <a:srgbClr val="0070C0"/>
                </a:solidFill>
              </a:rPr>
            </a:br>
            <a:endParaRPr lang="ru-RU" sz="3600" dirty="0">
              <a:solidFill>
                <a:srgbClr val="0070C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i="1" dirty="0" smtClean="0">
                <a:solidFill>
                  <a:srgbClr val="C00000"/>
                </a:solidFill>
              </a:rPr>
              <a:t>стихотворение А. Усачёва «Что такое этикет?»</a:t>
            </a:r>
            <a:r>
              <a:rPr lang="ru-RU" sz="2000" b="1" dirty="0" smtClean="0">
                <a:solidFill>
                  <a:srgbClr val="C00000"/>
                </a:solidFill>
              </a:rPr>
              <a:t/>
            </a:r>
            <a:br>
              <a:rPr lang="ru-RU" sz="2000" b="1" dirty="0" smtClean="0">
                <a:solidFill>
                  <a:srgbClr val="C00000"/>
                </a:solidFill>
              </a:rPr>
            </a:br>
            <a:endParaRPr lang="ru-RU" sz="2000" b="1" dirty="0">
              <a:solidFill>
                <a:srgbClr val="C00000"/>
              </a:solidFill>
            </a:endParaRPr>
          </a:p>
        </p:txBody>
      </p:sp>
      <p:sp>
        <p:nvSpPr>
          <p:cNvPr id="3" name="Содержимое 2"/>
          <p:cNvSpPr>
            <a:spLocks noGrp="1"/>
          </p:cNvSpPr>
          <p:nvPr>
            <p:ph idx="1"/>
          </p:nvPr>
        </p:nvSpPr>
        <p:spPr/>
        <p:txBody>
          <a:bodyPr>
            <a:normAutofit lnSpcReduction="10000"/>
          </a:bodyPr>
          <a:lstStyle/>
          <a:p>
            <a:r>
              <a:rPr lang="ru-RU" dirty="0" smtClean="0"/>
              <a:t>      </a:t>
            </a:r>
            <a:r>
              <a:rPr lang="ru-RU" sz="1800" dirty="0" smtClean="0">
                <a:solidFill>
                  <a:schemeClr val="accent3">
                    <a:lumMod val="75000"/>
                  </a:schemeClr>
                </a:solidFill>
              </a:rPr>
              <a:t>Что такое этикет –</a:t>
            </a:r>
            <a:br>
              <a:rPr lang="ru-RU" sz="1800" dirty="0" smtClean="0">
                <a:solidFill>
                  <a:schemeClr val="accent3">
                    <a:lumMod val="75000"/>
                  </a:schemeClr>
                </a:solidFill>
              </a:rPr>
            </a:br>
            <a:r>
              <a:rPr lang="ru-RU" sz="1800" dirty="0" smtClean="0">
                <a:solidFill>
                  <a:schemeClr val="accent3">
                    <a:lumMod val="75000"/>
                  </a:schemeClr>
                </a:solidFill>
              </a:rPr>
              <a:t>Знать должны мы с детских лет.</a:t>
            </a:r>
            <a:br>
              <a:rPr lang="ru-RU" sz="1800" dirty="0" smtClean="0">
                <a:solidFill>
                  <a:schemeClr val="accent3">
                    <a:lumMod val="75000"/>
                  </a:schemeClr>
                </a:solidFill>
              </a:rPr>
            </a:br>
            <a:r>
              <a:rPr lang="ru-RU" sz="1800" dirty="0" smtClean="0">
                <a:solidFill>
                  <a:schemeClr val="accent3">
                    <a:lumMod val="75000"/>
                  </a:schemeClr>
                </a:solidFill>
              </a:rPr>
              <a:t>Это – нормы поведения:</a:t>
            </a:r>
            <a:br>
              <a:rPr lang="ru-RU" sz="1800" dirty="0" smtClean="0">
                <a:solidFill>
                  <a:schemeClr val="accent3">
                    <a:lumMod val="75000"/>
                  </a:schemeClr>
                </a:solidFill>
              </a:rPr>
            </a:br>
            <a:r>
              <a:rPr lang="ru-RU" sz="1800" dirty="0" smtClean="0">
                <a:solidFill>
                  <a:schemeClr val="accent3">
                    <a:lumMod val="75000"/>
                  </a:schemeClr>
                </a:solidFill>
              </a:rPr>
              <a:t>Как ходить на День рождения?</a:t>
            </a:r>
            <a:br>
              <a:rPr lang="ru-RU" sz="1800" dirty="0" smtClean="0">
                <a:solidFill>
                  <a:schemeClr val="accent3">
                    <a:lumMod val="75000"/>
                  </a:schemeClr>
                </a:solidFill>
              </a:rPr>
            </a:br>
            <a:r>
              <a:rPr lang="ru-RU" sz="1800" dirty="0" smtClean="0">
                <a:solidFill>
                  <a:schemeClr val="accent3">
                    <a:lumMod val="75000"/>
                  </a:schemeClr>
                </a:solidFill>
              </a:rPr>
              <a:t>Как знакомиться? </a:t>
            </a:r>
            <a:br>
              <a:rPr lang="ru-RU" sz="1800" dirty="0" smtClean="0">
                <a:solidFill>
                  <a:schemeClr val="accent3">
                    <a:lumMod val="75000"/>
                  </a:schemeClr>
                </a:solidFill>
              </a:rPr>
            </a:br>
            <a:r>
              <a:rPr lang="ru-RU" sz="1800" dirty="0" smtClean="0">
                <a:solidFill>
                  <a:schemeClr val="accent3">
                    <a:lumMod val="75000"/>
                  </a:schemeClr>
                </a:solidFill>
              </a:rPr>
              <a:t>Как есть?</a:t>
            </a:r>
            <a:br>
              <a:rPr lang="ru-RU" sz="1800" dirty="0" smtClean="0">
                <a:solidFill>
                  <a:schemeClr val="accent3">
                    <a:lumMod val="75000"/>
                  </a:schemeClr>
                </a:solidFill>
              </a:rPr>
            </a:br>
            <a:r>
              <a:rPr lang="ru-RU" sz="1800" dirty="0" smtClean="0">
                <a:solidFill>
                  <a:schemeClr val="accent3">
                    <a:lumMod val="75000"/>
                  </a:schemeClr>
                </a:solidFill>
              </a:rPr>
              <a:t>Как звонить? </a:t>
            </a:r>
            <a:br>
              <a:rPr lang="ru-RU" sz="1800" dirty="0" smtClean="0">
                <a:solidFill>
                  <a:schemeClr val="accent3">
                    <a:lumMod val="75000"/>
                  </a:schemeClr>
                </a:solidFill>
              </a:rPr>
            </a:br>
            <a:r>
              <a:rPr lang="ru-RU" sz="1800" dirty="0" smtClean="0">
                <a:solidFill>
                  <a:schemeClr val="accent3">
                    <a:lumMod val="75000"/>
                  </a:schemeClr>
                </a:solidFill>
              </a:rPr>
              <a:t>Как встать? </a:t>
            </a:r>
            <a:br>
              <a:rPr lang="ru-RU" sz="1800" dirty="0" smtClean="0">
                <a:solidFill>
                  <a:schemeClr val="accent3">
                    <a:lumMod val="75000"/>
                  </a:schemeClr>
                </a:solidFill>
              </a:rPr>
            </a:br>
            <a:r>
              <a:rPr lang="ru-RU" sz="1800" dirty="0" smtClean="0">
                <a:solidFill>
                  <a:schemeClr val="accent3">
                    <a:lumMod val="75000"/>
                  </a:schemeClr>
                </a:solidFill>
              </a:rPr>
              <a:t>Как сесть?</a:t>
            </a:r>
            <a:br>
              <a:rPr lang="ru-RU" sz="1800" dirty="0" smtClean="0">
                <a:solidFill>
                  <a:schemeClr val="accent3">
                    <a:lumMod val="75000"/>
                  </a:schemeClr>
                </a:solidFill>
              </a:rPr>
            </a:br>
            <a:r>
              <a:rPr lang="ru-RU" sz="1800" dirty="0" smtClean="0">
                <a:solidFill>
                  <a:schemeClr val="accent3">
                    <a:lumMod val="75000"/>
                  </a:schemeClr>
                </a:solidFill>
              </a:rPr>
              <a:t>Как здороваться со взрослым?</a:t>
            </a:r>
            <a:br>
              <a:rPr lang="ru-RU" sz="1800" dirty="0" smtClean="0">
                <a:solidFill>
                  <a:schemeClr val="accent3">
                    <a:lumMod val="75000"/>
                  </a:schemeClr>
                </a:solidFill>
              </a:rPr>
            </a:br>
            <a:r>
              <a:rPr lang="ru-RU" sz="1800" dirty="0" smtClean="0">
                <a:solidFill>
                  <a:schemeClr val="accent3">
                    <a:lumMod val="75000"/>
                  </a:schemeClr>
                </a:solidFill>
              </a:rPr>
              <a:t>Много разных есть вопросов.</a:t>
            </a:r>
            <a:br>
              <a:rPr lang="ru-RU" sz="1800" dirty="0" smtClean="0">
                <a:solidFill>
                  <a:schemeClr val="accent3">
                    <a:lumMod val="75000"/>
                  </a:schemeClr>
                </a:solidFill>
              </a:rPr>
            </a:br>
            <a:r>
              <a:rPr lang="ru-RU" sz="1800" dirty="0" smtClean="0">
                <a:solidFill>
                  <a:schemeClr val="accent3">
                    <a:lumMod val="75000"/>
                  </a:schemeClr>
                </a:solidFill>
              </a:rPr>
              <a:t>И на них даёт ответ </a:t>
            </a:r>
            <a:br>
              <a:rPr lang="ru-RU" sz="1800" dirty="0" smtClean="0">
                <a:solidFill>
                  <a:schemeClr val="accent3">
                    <a:lumMod val="75000"/>
                  </a:schemeClr>
                </a:solidFill>
              </a:rPr>
            </a:br>
            <a:r>
              <a:rPr lang="ru-RU" sz="1800" dirty="0" smtClean="0">
                <a:solidFill>
                  <a:schemeClr val="accent3">
                    <a:lumMod val="75000"/>
                  </a:schemeClr>
                </a:solidFill>
              </a:rPr>
              <a:t>Этот самый этикет.</a:t>
            </a:r>
            <a:endParaRPr lang="ru-RU" sz="1800" dirty="0">
              <a:solidFill>
                <a:schemeClr val="accent3">
                  <a:lumMod val="75000"/>
                </a:schemeClr>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sz="3600" dirty="0" smtClean="0">
                <a:solidFill>
                  <a:srgbClr val="0070C0"/>
                </a:solidFill>
              </a:rPr>
              <a:t>17. А подавать руку для рукопожатия?</a:t>
            </a:r>
          </a:p>
          <a:p>
            <a:r>
              <a:rPr lang="ru-RU" dirty="0" smtClean="0"/>
              <a:t/>
            </a:r>
            <a:br>
              <a:rPr lang="ru-RU" dirty="0" smtClean="0"/>
            </a:br>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3600" dirty="0" smtClean="0">
                <a:solidFill>
                  <a:srgbClr val="0070C0"/>
                </a:solidFill>
              </a:rPr>
              <a:t>Старший.</a:t>
            </a:r>
            <a:endParaRPr lang="ru-RU" sz="3600" dirty="0">
              <a:solidFill>
                <a:srgbClr val="0070C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3600" dirty="0" smtClean="0">
                <a:solidFill>
                  <a:srgbClr val="0070C0"/>
                </a:solidFill>
              </a:rPr>
              <a:t>18.Можно ли опаздывать, идя в гости?</a:t>
            </a:r>
            <a:endParaRPr lang="ru-RU" sz="3600" dirty="0">
              <a:solidFill>
                <a:srgbClr val="0070C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ru-RU" sz="3600" dirty="0" smtClean="0">
                <a:solidFill>
                  <a:srgbClr val="0070C0"/>
                </a:solidFill>
              </a:rPr>
              <a:t>Это недопустимо.</a:t>
            </a:r>
            <a:endParaRPr lang="ru-RU" sz="3600" dirty="0">
              <a:solidFill>
                <a:srgbClr val="0070C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3600" dirty="0" smtClean="0">
                <a:solidFill>
                  <a:srgbClr val="0070C0"/>
                </a:solidFill>
              </a:rPr>
              <a:t>19.Нужно ли застегивать пиджак на все пуговицы?</a:t>
            </a:r>
          </a:p>
          <a:p>
            <a:r>
              <a:rPr lang="ru-RU" sz="3600" dirty="0" smtClean="0">
                <a:solidFill>
                  <a:srgbClr val="0070C0"/>
                </a:solidFill>
              </a:rPr>
              <a:t/>
            </a:r>
            <a:br>
              <a:rPr lang="ru-RU" sz="3600" dirty="0" smtClean="0">
                <a:solidFill>
                  <a:srgbClr val="0070C0"/>
                </a:solidFill>
              </a:rPr>
            </a:br>
            <a:endParaRPr lang="ru-RU" sz="3600" dirty="0">
              <a:solidFill>
                <a:srgbClr val="0070C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ru-RU" sz="3600" dirty="0" smtClean="0">
                <a:solidFill>
                  <a:srgbClr val="0070C0"/>
                </a:solidFill>
              </a:rPr>
              <a:t>Нет, не надо застегивать нижнюю пуговицу на пиджаке.</a:t>
            </a:r>
          </a:p>
          <a:p>
            <a:r>
              <a:rPr lang="ru-RU" sz="3600" dirty="0" smtClean="0">
                <a:solidFill>
                  <a:srgbClr val="0070C0"/>
                </a:solidFill>
              </a:rPr>
              <a:t/>
            </a:r>
            <a:br>
              <a:rPr lang="ru-RU" sz="3600" dirty="0" smtClean="0">
                <a:solidFill>
                  <a:srgbClr val="0070C0"/>
                </a:solidFill>
              </a:rPr>
            </a:br>
            <a:endParaRPr lang="ru-RU" sz="3600" dirty="0">
              <a:solidFill>
                <a:srgbClr val="0070C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2" y="1071546"/>
            <a:ext cx="7520940" cy="3579849"/>
          </a:xfrm>
        </p:spPr>
        <p:txBody>
          <a:bodyPr/>
          <a:lstStyle/>
          <a:p>
            <a:r>
              <a:rPr lang="ru-RU" dirty="0" smtClean="0"/>
              <a:t>    </a:t>
            </a:r>
            <a:r>
              <a:rPr lang="ru-RU" sz="4400" dirty="0" smtClean="0">
                <a:solidFill>
                  <a:srgbClr val="0070C0"/>
                </a:solidFill>
              </a:rPr>
              <a:t>20.Что такое  «уйти по-английски»? И когда можно «уйти по-английски»?</a:t>
            </a:r>
            <a:endParaRPr lang="ru-RU" sz="4400" dirty="0">
              <a:solidFill>
                <a:srgbClr val="0070C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Уйти «по-английски» – уйти не прощаясь</a:t>
            </a:r>
            <a:endParaRPr lang="ru-RU" dirty="0"/>
          </a:p>
        </p:txBody>
      </p:sp>
      <p:sp>
        <p:nvSpPr>
          <p:cNvPr id="3" name="Содержимое 2"/>
          <p:cNvSpPr>
            <a:spLocks noGrp="1"/>
          </p:cNvSpPr>
          <p:nvPr>
            <p:ph idx="1"/>
          </p:nvPr>
        </p:nvSpPr>
        <p:spPr/>
        <p:txBody>
          <a:bodyPr>
            <a:normAutofit/>
          </a:bodyPr>
          <a:lstStyle/>
          <a:p>
            <a:r>
              <a:rPr lang="ru-RU" sz="3600" dirty="0" smtClean="0">
                <a:solidFill>
                  <a:srgbClr val="0070C0"/>
                </a:solidFill>
              </a:rPr>
              <a:t>Если тебя не замечают, остается  только…</a:t>
            </a:r>
            <a:endParaRPr lang="ru-RU" sz="3600" dirty="0">
              <a:solidFill>
                <a:srgbClr val="0070C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Заголовок 1"/>
          <p:cNvSpPr>
            <a:spLocks noGrp="1"/>
          </p:cNvSpPr>
          <p:nvPr>
            <p:ph type="title"/>
          </p:nvPr>
        </p:nvSpPr>
        <p:spPr/>
        <p:txBody>
          <a:bodyPr/>
          <a:lstStyle/>
          <a:p>
            <a:pPr eaLnBrk="1" hangingPunct="1"/>
            <a:r>
              <a:rPr lang="ru-RU" smtClean="0">
                <a:solidFill>
                  <a:srgbClr val="FF0000"/>
                </a:solidFill>
              </a:rPr>
              <a:t>«МИР этикета» прощается с Вами!</a:t>
            </a:r>
          </a:p>
        </p:txBody>
      </p:sp>
      <p:pic>
        <p:nvPicPr>
          <p:cNvPr id="35843" name="Picture 2"/>
          <p:cNvPicPr>
            <a:picLocks noGrp="1" noChangeAspect="1" noChangeArrowheads="1"/>
          </p:cNvPicPr>
          <p:nvPr>
            <p:ph idx="1"/>
          </p:nvPr>
        </p:nvPicPr>
        <p:blipFill>
          <a:blip r:embed="rId2"/>
          <a:srcRect/>
          <a:stretch>
            <a:fillRect/>
          </a:stretch>
        </p:blipFill>
        <p:spPr>
          <a:xfrm>
            <a:off x="1928794" y="1643050"/>
            <a:ext cx="4762500" cy="3571875"/>
          </a:xfr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Autofit/>
          </a:bodyPr>
          <a:lstStyle/>
          <a:p>
            <a:r>
              <a:rPr lang="ru-RU" sz="4400" i="1" dirty="0" smtClean="0">
                <a:solidFill>
                  <a:srgbClr val="C00000"/>
                </a:solidFill>
              </a:rPr>
              <a:t>Как сказал Р. Эмерсон:</a:t>
            </a:r>
            <a:endParaRPr lang="ru-RU" sz="4400" dirty="0" smtClean="0">
              <a:solidFill>
                <a:srgbClr val="C00000"/>
              </a:solidFill>
            </a:endParaRPr>
          </a:p>
          <a:p>
            <a:r>
              <a:rPr lang="ru-RU" sz="4400" dirty="0" smtClean="0">
                <a:solidFill>
                  <a:schemeClr val="accent3">
                    <a:lumMod val="75000"/>
                  </a:schemeClr>
                </a:solidFill>
              </a:rPr>
              <a:t>«...жизнь не настолько коротка, чтобы людям не хватало времени на вежливость».</a:t>
            </a:r>
          </a:p>
          <a:p>
            <a:r>
              <a:rPr lang="ru-RU" sz="4400" dirty="0" smtClean="0">
                <a:solidFill>
                  <a:schemeClr val="accent3">
                    <a:lumMod val="75000"/>
                  </a:schemeClr>
                </a:solidFill>
              </a:rPr>
              <a:t> </a:t>
            </a:r>
          </a:p>
          <a:p>
            <a:endParaRPr lang="ru-RU" sz="4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214290"/>
            <a:ext cx="7520940" cy="576064"/>
          </a:xfrm>
        </p:spPr>
        <p:txBody>
          <a:bodyPr/>
          <a:lstStyle/>
          <a:p>
            <a:r>
              <a:rPr lang="ru-RU" sz="1800" b="1" dirty="0" smtClean="0">
                <a:solidFill>
                  <a:srgbClr val="C00000"/>
                </a:solidFill>
              </a:rPr>
              <a:t>отрывок </a:t>
            </a:r>
            <a:r>
              <a:rPr lang="ru-RU" sz="1800" b="1" dirty="0">
                <a:solidFill>
                  <a:srgbClr val="C00000"/>
                </a:solidFill>
              </a:rPr>
              <a:t>из книги Б.В.Бушевлевой «Поговорим о </a:t>
            </a:r>
            <a:r>
              <a:rPr lang="ru-RU" sz="1800" b="1" dirty="0" smtClean="0">
                <a:solidFill>
                  <a:srgbClr val="C00000"/>
                </a:solidFill>
              </a:rPr>
              <a:t>воспитанности»</a:t>
            </a:r>
            <a:endParaRPr lang="ru-RU" sz="1800" b="1" dirty="0">
              <a:solidFill>
                <a:srgbClr val="C00000"/>
              </a:solidFill>
            </a:endParaRPr>
          </a:p>
        </p:txBody>
      </p:sp>
      <p:sp>
        <p:nvSpPr>
          <p:cNvPr id="3" name="Объект 2"/>
          <p:cNvSpPr>
            <a:spLocks noGrp="1"/>
          </p:cNvSpPr>
          <p:nvPr>
            <p:ph idx="1"/>
          </p:nvPr>
        </p:nvSpPr>
        <p:spPr>
          <a:xfrm>
            <a:off x="107504" y="836712"/>
            <a:ext cx="8784976" cy="3843765"/>
          </a:xfrm>
        </p:spPr>
        <p:txBody>
          <a:bodyPr>
            <a:noAutofit/>
          </a:bodyPr>
          <a:lstStyle/>
          <a:p>
            <a:r>
              <a:rPr lang="ru-RU" sz="1800" dirty="0" smtClean="0">
                <a:solidFill>
                  <a:schemeClr val="accent3">
                    <a:lumMod val="75000"/>
                  </a:schemeClr>
                </a:solidFill>
              </a:rPr>
              <a:t>       Однажды </a:t>
            </a:r>
            <a:r>
              <a:rPr lang="ru-RU" sz="1800" dirty="0">
                <a:solidFill>
                  <a:schemeClr val="accent3">
                    <a:lumMod val="75000"/>
                  </a:schemeClr>
                </a:solidFill>
              </a:rPr>
              <a:t>Марк Твен рассказал о себе такую историю: «… я вышел в зал, где собралось уже немало гостей, приглашенных на прием. Через некоторое время я стал ощущать на себе взгляды присутствующих. Эти взгляды выражали не приветствие, а скорее говорили о том, что глядя на меня, они видят нечто совершенно поразительное и даже неприличное. Я не мог понять, что их так удивляет во мне. Я стал проверять, зашнурованы ли мои ботинки, застегнут ли пиджак, а когда мои пальцы привычным жестом должны были проверить, ровно ли надет галстук, - в тот момент в меня словно попала молния: - галстука не оказалось на месте! Я забыл его надеть! Теперь мне стали понятны взгляды людей, но никто не смог бы понять мои чувства. Мне было и жарко, и холодно одновременно, я краснел и бледнел, я готов был провалиться сквозь землю. Я чувствовал себя так, как будто голый стою перед всей этой публикой. Тогда мне казалось. Что я никогда не смогу вернуть себе прежнего уважения людей, что меня перестанут принимать в обществе. Так как я, сам того не желая, нарушил одно из правил этикета».</a:t>
            </a:r>
          </a:p>
        </p:txBody>
      </p:sp>
    </p:spTree>
    <p:extLst>
      <p:ext uri="{BB962C8B-B14F-4D97-AF65-F5344CB8AC3E}">
        <p14:creationId xmlns:p14="http://schemas.microsoft.com/office/powerpoint/2010/main" val="5607340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Виды этикета Придворный (государственный) этикет   Дипломатический этикет   Этикет делового и неделового общения Воинский этикет   Обрядовый этикет Религиозный этикет   Застольный этикет Общегражданский этикет   Этикет беседы  и др."/>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14290"/>
            <a:ext cx="7700990" cy="700110"/>
          </a:xfrm>
        </p:spPr>
        <p:txBody>
          <a:bodyPr/>
          <a:lstStyle/>
          <a:p>
            <a:r>
              <a:rPr lang="ru-RU" dirty="0" smtClean="0"/>
              <a:t/>
            </a:r>
            <a:br>
              <a:rPr lang="ru-RU" dirty="0" smtClean="0"/>
            </a:br>
            <a:r>
              <a:rPr lang="ru-RU" dirty="0" smtClean="0"/>
              <a:t>                     </a:t>
            </a:r>
            <a:r>
              <a:rPr lang="ru-RU" b="1" dirty="0" smtClean="0">
                <a:solidFill>
                  <a:srgbClr val="C00000"/>
                </a:solidFill>
              </a:rPr>
              <a:t>История этикета</a:t>
            </a:r>
            <a:br>
              <a:rPr lang="ru-RU" b="1" dirty="0" smtClean="0">
                <a:solidFill>
                  <a:srgbClr val="C00000"/>
                </a:solidFill>
              </a:rPr>
            </a:br>
            <a:endParaRPr lang="ru-RU" b="1" dirty="0">
              <a:solidFill>
                <a:srgbClr val="C00000"/>
              </a:solidFill>
            </a:endParaRPr>
          </a:p>
        </p:txBody>
      </p:sp>
      <p:sp>
        <p:nvSpPr>
          <p:cNvPr id="3" name="Содержимое 2"/>
          <p:cNvSpPr>
            <a:spLocks noGrp="1"/>
          </p:cNvSpPr>
          <p:nvPr>
            <p:ph idx="1"/>
          </p:nvPr>
        </p:nvSpPr>
        <p:spPr/>
        <p:txBody>
          <a:bodyPr/>
          <a:lstStyle/>
          <a:p>
            <a:r>
              <a:rPr lang="ru-RU" sz="2400" dirty="0" smtClean="0">
                <a:solidFill>
                  <a:schemeClr val="accent3">
                    <a:lumMod val="75000"/>
                  </a:schemeClr>
                </a:solidFill>
              </a:rPr>
              <a:t>    Слово </a:t>
            </a:r>
            <a:r>
              <a:rPr lang="ru-RU" sz="2400" dirty="0" smtClean="0">
                <a:solidFill>
                  <a:srgbClr val="FF0000"/>
                </a:solidFill>
              </a:rPr>
              <a:t>«этикет» </a:t>
            </a:r>
            <a:r>
              <a:rPr lang="ru-RU" sz="2400" dirty="0" smtClean="0">
                <a:solidFill>
                  <a:schemeClr val="accent3">
                    <a:lumMod val="75000"/>
                  </a:schemeClr>
                </a:solidFill>
              </a:rPr>
              <a:t>впервые было употреблено в современном его значении на приеме при дворе короля Франции Людовика ХIV (1638–1715), когда гостям были розданы карточки (этикетки) с изложением того, как они должны держаться.</a:t>
            </a:r>
          </a:p>
          <a:p>
            <a:endParaRPr lang="ru-RU" dirty="0"/>
          </a:p>
        </p:txBody>
      </p:sp>
      <p:pic>
        <p:nvPicPr>
          <p:cNvPr id="4" name="Рисунок 3" descr="История этикета  Слово «этикет» впервые было употреблено в современном его значении на приеме при дворе короля Франции Людовика ХIV (1638–1715), когда гостям были розданы карточки (этикетки) с изложением того, как они должны держаться"/>
          <p:cNvPicPr/>
          <p:nvPr/>
        </p:nvPicPr>
        <p:blipFill>
          <a:blip r:embed="rId2">
            <a:extLst>
              <a:ext uri="{28A0092B-C50C-407E-A947-70E740481C1C}">
                <a14:useLocalDpi xmlns:a14="http://schemas.microsoft.com/office/drawing/2010/main" val="0"/>
              </a:ext>
            </a:extLst>
          </a:blip>
          <a:srcRect l="57925" t="26190" r="7855" b="10960"/>
          <a:stretch>
            <a:fillRect/>
          </a:stretch>
        </p:blipFill>
        <p:spPr bwMode="auto">
          <a:xfrm>
            <a:off x="5929322" y="3071810"/>
            <a:ext cx="2679253" cy="3429024"/>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b="1" dirty="0" smtClean="0">
                <a:solidFill>
                  <a:srgbClr val="C00000"/>
                </a:solidFill>
              </a:rPr>
              <a:t>Придворный (государственный этикет) -</a:t>
            </a:r>
            <a:endParaRPr lang="ru-RU" sz="2400" b="1" dirty="0">
              <a:solidFill>
                <a:srgbClr val="C00000"/>
              </a:solidFill>
            </a:endParaRPr>
          </a:p>
        </p:txBody>
      </p:sp>
      <p:sp>
        <p:nvSpPr>
          <p:cNvPr id="5" name="Содержимое 4"/>
          <p:cNvSpPr>
            <a:spLocks noGrp="1"/>
          </p:cNvSpPr>
          <p:nvPr>
            <p:ph idx="1"/>
          </p:nvPr>
        </p:nvSpPr>
        <p:spPr/>
        <p:txBody>
          <a:bodyPr>
            <a:normAutofit/>
          </a:bodyPr>
          <a:lstStyle/>
          <a:p>
            <a:r>
              <a:rPr lang="ru-RU" sz="2400" dirty="0" smtClean="0">
                <a:solidFill>
                  <a:schemeClr val="accent3">
                    <a:lumMod val="75000"/>
                  </a:schemeClr>
                </a:solidFill>
              </a:rPr>
              <a:t>    строго регламентируемый порядок и формы обхождения установленные при дворах монархов (глав государств)</a:t>
            </a:r>
            <a:endParaRPr lang="ru-RU" sz="2400" dirty="0">
              <a:solidFill>
                <a:schemeClr val="accent3">
                  <a:lumMod val="75000"/>
                </a:schemeClr>
              </a:solidFill>
            </a:endParaRPr>
          </a:p>
        </p:txBody>
      </p:sp>
      <p:pic>
        <p:nvPicPr>
          <p:cNvPr id="6" name="Рисунок 5" descr="Придворный (государственный) этикет  строго регламентируемый порядок и формы обхождения, установленные при дворах монархов (глав государств)"/>
          <p:cNvPicPr/>
          <p:nvPr/>
        </p:nvPicPr>
        <p:blipFill>
          <a:blip r:embed="rId2">
            <a:extLst>
              <a:ext uri="{28A0092B-C50C-407E-A947-70E740481C1C}">
                <a14:useLocalDpi xmlns:a14="http://schemas.microsoft.com/office/drawing/2010/main" val="0"/>
              </a:ext>
            </a:extLst>
          </a:blip>
          <a:srcRect t="56057"/>
          <a:stretch>
            <a:fillRect/>
          </a:stretch>
        </p:blipFill>
        <p:spPr bwMode="auto">
          <a:xfrm>
            <a:off x="0" y="2428868"/>
            <a:ext cx="9144000" cy="4429132"/>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C00000"/>
                </a:solidFill>
              </a:rPr>
              <a:t>Дипломатический этикет -</a:t>
            </a:r>
            <a:endParaRPr lang="ru-RU" b="1" dirty="0">
              <a:solidFill>
                <a:srgbClr val="C00000"/>
              </a:solidFill>
            </a:endParaRPr>
          </a:p>
        </p:txBody>
      </p:sp>
      <p:sp>
        <p:nvSpPr>
          <p:cNvPr id="3" name="Содержимое 2"/>
          <p:cNvSpPr>
            <a:spLocks noGrp="1"/>
          </p:cNvSpPr>
          <p:nvPr>
            <p:ph idx="1"/>
          </p:nvPr>
        </p:nvSpPr>
        <p:spPr/>
        <p:txBody>
          <a:bodyPr>
            <a:normAutofit/>
          </a:bodyPr>
          <a:lstStyle/>
          <a:p>
            <a:r>
              <a:rPr lang="ru-RU" sz="2400" b="0" dirty="0" smtClean="0"/>
              <a:t>    </a:t>
            </a:r>
            <a:r>
              <a:rPr lang="ru-RU" sz="2400" dirty="0" smtClean="0">
                <a:solidFill>
                  <a:schemeClr val="accent3">
                    <a:lumMod val="75000"/>
                  </a:schemeClr>
                </a:solidFill>
              </a:rPr>
              <a:t>правила поведения дипломатов и других официальных лиц при контактах друг с другом на различных приемах, визитах, переговорах</a:t>
            </a:r>
            <a:endParaRPr lang="ru-RU" sz="2400" dirty="0">
              <a:solidFill>
                <a:schemeClr val="accent3">
                  <a:lumMod val="75000"/>
                </a:schemeClr>
              </a:solidFill>
            </a:endParaRPr>
          </a:p>
        </p:txBody>
      </p:sp>
      <p:pic>
        <p:nvPicPr>
          <p:cNvPr id="4" name="Содержимое 3" descr="Дипломатический этикет  правила поведения дипломатов и других официальных лиц при контактах друг с другом на различных приемах, визитах, переговорах"/>
          <p:cNvPicPr>
            <a:picLocks/>
          </p:cNvPicPr>
          <p:nvPr/>
        </p:nvPicPr>
        <p:blipFill>
          <a:blip r:embed="rId2">
            <a:extLst>
              <a:ext uri="{28A0092B-C50C-407E-A947-70E740481C1C}">
                <a14:useLocalDpi xmlns:a14="http://schemas.microsoft.com/office/drawing/2010/main" val="0"/>
              </a:ext>
            </a:extLst>
          </a:blip>
          <a:srcRect l="13281" t="57944" r="3905"/>
          <a:stretch>
            <a:fillRect/>
          </a:stretch>
        </p:blipFill>
        <p:spPr bwMode="auto">
          <a:xfrm>
            <a:off x="0" y="2285992"/>
            <a:ext cx="9144000" cy="4572008"/>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C00000"/>
                </a:solidFill>
              </a:rPr>
              <a:t>Воинский этикет -</a:t>
            </a:r>
            <a:endParaRPr lang="ru-RU" b="1" dirty="0"/>
          </a:p>
        </p:txBody>
      </p:sp>
      <p:sp>
        <p:nvSpPr>
          <p:cNvPr id="3" name="Содержимое 2"/>
          <p:cNvSpPr>
            <a:spLocks noGrp="1"/>
          </p:cNvSpPr>
          <p:nvPr>
            <p:ph idx="1"/>
          </p:nvPr>
        </p:nvSpPr>
        <p:spPr/>
        <p:txBody>
          <a:bodyPr>
            <a:normAutofit/>
          </a:bodyPr>
          <a:lstStyle/>
          <a:p>
            <a:r>
              <a:rPr lang="ru-RU" sz="2400" dirty="0" smtClean="0">
                <a:solidFill>
                  <a:schemeClr val="accent3">
                    <a:lumMod val="75000"/>
                  </a:schemeClr>
                </a:solidFill>
              </a:rPr>
              <a:t>    свод общепринятых правил, норм и  манер поведения военнослужащих во всех сферах их деятельности</a:t>
            </a:r>
            <a:endParaRPr lang="ru-RU" sz="2400" dirty="0">
              <a:solidFill>
                <a:schemeClr val="accent3">
                  <a:lumMod val="75000"/>
                </a:schemeClr>
              </a:solidFill>
            </a:endParaRPr>
          </a:p>
        </p:txBody>
      </p:sp>
      <p:pic>
        <p:nvPicPr>
          <p:cNvPr id="4" name="Содержимое 3" descr="Воинский этикет  свод общепринятых правил, норм и манер поведения военнослужащих во всех сферах их деятельности"/>
          <p:cNvPicPr>
            <a:picLocks/>
          </p:cNvPicPr>
          <p:nvPr/>
        </p:nvPicPr>
        <p:blipFill>
          <a:blip r:embed="rId2">
            <a:extLst>
              <a:ext uri="{28A0092B-C50C-407E-A947-70E740481C1C}">
                <a14:useLocalDpi xmlns:a14="http://schemas.microsoft.com/office/drawing/2010/main" val="0"/>
              </a:ext>
            </a:extLst>
          </a:blip>
          <a:srcRect t="50000"/>
          <a:stretch>
            <a:fillRect/>
          </a:stretch>
        </p:blipFill>
        <p:spPr bwMode="auto">
          <a:xfrm>
            <a:off x="0" y="2285992"/>
            <a:ext cx="9143999" cy="4572008"/>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428604"/>
            <a:ext cx="7520940" cy="548640"/>
          </a:xfrm>
        </p:spPr>
        <p:txBody>
          <a:bodyPr/>
          <a:lstStyle/>
          <a:p>
            <a:r>
              <a:rPr lang="ru-RU" b="1" dirty="0" smtClean="0">
                <a:solidFill>
                  <a:srgbClr val="C00000"/>
                </a:solidFill>
              </a:rPr>
              <a:t>Религиозный этикет </a:t>
            </a:r>
            <a:r>
              <a:rPr lang="ru-RU" b="1" dirty="0" smtClean="0"/>
              <a:t>-</a:t>
            </a:r>
            <a:endParaRPr lang="ru-RU" b="1" dirty="0">
              <a:solidFill>
                <a:srgbClr val="C00000"/>
              </a:solidFill>
            </a:endParaRPr>
          </a:p>
        </p:txBody>
      </p:sp>
      <p:sp>
        <p:nvSpPr>
          <p:cNvPr id="6" name="Содержимое 5"/>
          <p:cNvSpPr>
            <a:spLocks noGrp="1"/>
          </p:cNvSpPr>
          <p:nvPr>
            <p:ph idx="1"/>
          </p:nvPr>
        </p:nvSpPr>
        <p:spPr/>
        <p:txBody>
          <a:bodyPr>
            <a:normAutofit/>
          </a:bodyPr>
          <a:lstStyle/>
          <a:p>
            <a:r>
              <a:rPr lang="ru-RU" sz="2400" dirty="0" smtClean="0">
                <a:solidFill>
                  <a:schemeClr val="accent3">
                    <a:lumMod val="75000"/>
                  </a:schemeClr>
                </a:solidFill>
              </a:rPr>
              <a:t>правила общения с представителями  культа той или иной конфессии и нахождения в храмах</a:t>
            </a:r>
            <a:endParaRPr lang="ru-RU" sz="2400" dirty="0">
              <a:solidFill>
                <a:schemeClr val="accent3">
                  <a:lumMod val="75000"/>
                </a:schemeClr>
              </a:solidFill>
            </a:endParaRPr>
          </a:p>
        </p:txBody>
      </p:sp>
      <p:pic>
        <p:nvPicPr>
          <p:cNvPr id="7" name="Содержимое 3" descr="Религиозный этикет  правила общения с представителями культа той или иной конфессии и нахождения в храмах"/>
          <p:cNvPicPr>
            <a:picLocks/>
          </p:cNvPicPr>
          <p:nvPr/>
        </p:nvPicPr>
        <p:blipFill>
          <a:blip r:embed="rId2">
            <a:extLst>
              <a:ext uri="{28A0092B-C50C-407E-A947-70E740481C1C}">
                <a14:useLocalDpi xmlns:a14="http://schemas.microsoft.com/office/drawing/2010/main" val="0"/>
              </a:ext>
            </a:extLst>
          </a:blip>
          <a:srcRect t="50260"/>
          <a:stretch>
            <a:fillRect/>
          </a:stretch>
        </p:blipFill>
        <p:spPr bwMode="auto">
          <a:xfrm>
            <a:off x="0" y="1928802"/>
            <a:ext cx="9144000" cy="5143512"/>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C00000"/>
                </a:solidFill>
              </a:rPr>
              <a:t>Общегражданский этикет -</a:t>
            </a:r>
            <a:endParaRPr lang="ru-RU" b="1" dirty="0">
              <a:solidFill>
                <a:srgbClr val="C00000"/>
              </a:solidFill>
            </a:endParaRPr>
          </a:p>
        </p:txBody>
      </p:sp>
      <p:sp>
        <p:nvSpPr>
          <p:cNvPr id="5" name="Содержимое 4"/>
          <p:cNvSpPr>
            <a:spLocks noGrp="1"/>
          </p:cNvSpPr>
          <p:nvPr>
            <p:ph idx="1"/>
          </p:nvPr>
        </p:nvSpPr>
        <p:spPr/>
        <p:txBody>
          <a:bodyPr>
            <a:normAutofit/>
          </a:bodyPr>
          <a:lstStyle/>
          <a:p>
            <a:r>
              <a:rPr lang="ru-RU" sz="2400" dirty="0" smtClean="0">
                <a:solidFill>
                  <a:schemeClr val="accent3">
                    <a:lumMod val="75000"/>
                  </a:schemeClr>
                </a:solidFill>
              </a:rPr>
              <a:t>    совокупность правил, традиций и условностей, соблюдаемых гражданами при общении друг с другом</a:t>
            </a:r>
            <a:endParaRPr lang="ru-RU" sz="2400" dirty="0">
              <a:solidFill>
                <a:schemeClr val="accent3">
                  <a:lumMod val="75000"/>
                </a:schemeClr>
              </a:solidFill>
            </a:endParaRPr>
          </a:p>
        </p:txBody>
      </p:sp>
      <p:pic>
        <p:nvPicPr>
          <p:cNvPr id="6" name="Содержимое 3" descr="Общегражданский этикет  совокупность правил, традиций и условностей, соблюдаемых гражданами при общении друг с другом"/>
          <p:cNvPicPr>
            <a:picLocks/>
          </p:cNvPicPr>
          <p:nvPr/>
        </p:nvPicPr>
        <p:blipFill>
          <a:blip r:embed="rId2">
            <a:extLst>
              <a:ext uri="{28A0092B-C50C-407E-A947-70E740481C1C}">
                <a14:useLocalDpi xmlns:a14="http://schemas.microsoft.com/office/drawing/2010/main" val="0"/>
              </a:ext>
            </a:extLst>
          </a:blip>
          <a:srcRect t="46740"/>
          <a:stretch>
            <a:fillRect/>
          </a:stretch>
        </p:blipFill>
        <p:spPr bwMode="auto">
          <a:xfrm>
            <a:off x="0" y="2357430"/>
            <a:ext cx="9144000" cy="450057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C00000"/>
                </a:solidFill>
              </a:rPr>
              <a:t>Телефонный этикет</a:t>
            </a:r>
            <a:endParaRPr lang="ru-RU" b="1" dirty="0">
              <a:solidFill>
                <a:srgbClr val="C00000"/>
              </a:solidFill>
            </a:endParaRPr>
          </a:p>
        </p:txBody>
      </p:sp>
      <p:pic>
        <p:nvPicPr>
          <p:cNvPr id="6" name="Содержимое 5" descr="Телефонный этикет  В какой промежуток времени можно звонить по телефону в будни и выходные ?  (в будни: с 8.00 до 10.00; в выходные и праздники: с 9.00 до 11.00)  При разговоре по телефону, кто здоровается первым ?  (позвонивший)  О чем уместно поинтересоваться в самом начале телефонного разговора?  (не отвлекаете ли вы от дел)  Кто должен первым закончить телефонный разговор?  (первым положить трубку должен тот, кто звонил)  Если при разговоре по телефону неожиданно прервалась связь, кто должен перезвонить?    (позвонивший)"/>
          <p:cNvPicPr>
            <a:picLocks noGrp="1"/>
          </p:cNvPicPr>
          <p:nvPr>
            <p:ph idx="1"/>
          </p:nvPr>
        </p:nvPicPr>
        <p:blipFill>
          <a:blip r:embed="rId3">
            <a:extLst>
              <a:ext uri="{28A0092B-C50C-407E-A947-70E740481C1C}">
                <a14:useLocalDpi xmlns:a14="http://schemas.microsoft.com/office/drawing/2010/main" val="0"/>
              </a:ext>
            </a:extLst>
          </a:blip>
          <a:srcRect t="25943" b="6208"/>
          <a:stretch>
            <a:fillRect/>
          </a:stretch>
        </p:blipFill>
        <p:spPr bwMode="auto">
          <a:xfrm>
            <a:off x="0" y="1052736"/>
            <a:ext cx="9144000" cy="5805264"/>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Телефонный этикет Этикет приветствия Кафе В гостях Сервировка стола. Поведение за столом Этикет и Я! Как вести себя в помещении"/>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5143512"/>
          </a:xfrm>
          <a:prstGeom prst="rect">
            <a:avLst/>
          </a:prstGeom>
          <a:noFill/>
          <a:ln>
            <a:noFill/>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p:cNvPicPr>
            <a:picLocks noGrp="1"/>
          </p:cNvPicPr>
          <p:nvPr>
            <p:ph idx="1"/>
          </p:nvPr>
        </p:nvPicPr>
        <p:blipFill>
          <a:blip r:embed="rId2"/>
          <a:srcRect/>
          <a:stretch>
            <a:fillRect/>
          </a:stretch>
        </p:blipFill>
        <p:spPr bwMode="auto">
          <a:xfrm>
            <a:off x="0" y="0"/>
            <a:ext cx="9144000" cy="51435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ru-RU" sz="2400" dirty="0">
                <a:solidFill>
                  <a:srgbClr val="FF0000"/>
                </a:solidFill>
              </a:rPr>
              <a:t>Этикетка </a:t>
            </a:r>
            <a:r>
              <a:rPr lang="ru-RU" sz="2400" dirty="0">
                <a:solidFill>
                  <a:schemeClr val="accent3">
                    <a:lumMod val="75000"/>
                  </a:schemeClr>
                </a:solidFill>
              </a:rPr>
              <a:t>— слово французское, обозначающее "указание стоимости на ярлыке".</a:t>
            </a:r>
          </a:p>
        </p:txBody>
      </p:sp>
      <p:pic>
        <p:nvPicPr>
          <p:cNvPr id="1026" name="Picture 2" descr="C:\Users\User\Desktop\img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844824"/>
            <a:ext cx="5292080" cy="3562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609023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000" b="1" dirty="0" smtClean="0">
                <a:solidFill>
                  <a:srgbClr val="C00000"/>
                </a:solidFill>
              </a:rPr>
              <a:t>Какие жесты не приняты в обществе воспитанных людей?</a:t>
            </a:r>
            <a:br>
              <a:rPr lang="ru-RU" sz="2000" b="1" dirty="0" smtClean="0">
                <a:solidFill>
                  <a:srgbClr val="C00000"/>
                </a:solidFill>
              </a:rPr>
            </a:br>
            <a:endParaRPr lang="ru-RU" sz="2000" b="1" dirty="0">
              <a:solidFill>
                <a:srgbClr val="C00000"/>
              </a:solidFill>
            </a:endParaRPr>
          </a:p>
        </p:txBody>
      </p:sp>
      <p:sp>
        <p:nvSpPr>
          <p:cNvPr id="3" name="Содержимое 2"/>
          <p:cNvSpPr>
            <a:spLocks noGrp="1"/>
          </p:cNvSpPr>
          <p:nvPr>
            <p:ph idx="1"/>
          </p:nvPr>
        </p:nvSpPr>
        <p:spPr>
          <a:xfrm>
            <a:off x="822960" y="857232"/>
            <a:ext cx="7520940" cy="3823245"/>
          </a:xfrm>
        </p:spPr>
        <p:txBody>
          <a:bodyPr>
            <a:noAutofit/>
          </a:bodyPr>
          <a:lstStyle/>
          <a:p>
            <a:r>
              <a:rPr lang="ru-RU" sz="1800" dirty="0" smtClean="0">
                <a:solidFill>
                  <a:srgbClr val="FF0000"/>
                </a:solidFill>
              </a:rPr>
              <a:t>Нельзя:</a:t>
            </a:r>
          </a:p>
          <a:p>
            <a:r>
              <a:rPr lang="ru-RU" sz="1800" dirty="0" smtClean="0">
                <a:solidFill>
                  <a:schemeClr val="accent3">
                    <a:lumMod val="75000"/>
                  </a:schemeClr>
                </a:solidFill>
              </a:rPr>
              <a:t>• хлопать собеседника по плечу;</a:t>
            </a:r>
          </a:p>
          <a:p>
            <a:r>
              <a:rPr lang="ru-RU" sz="1800" dirty="0" smtClean="0">
                <a:solidFill>
                  <a:schemeClr val="accent3">
                    <a:lumMod val="75000"/>
                  </a:schemeClr>
                </a:solidFill>
              </a:rPr>
              <a:t>• размахивать руками;</a:t>
            </a:r>
          </a:p>
          <a:p>
            <a:r>
              <a:rPr lang="ru-RU" sz="1800" dirty="0" smtClean="0">
                <a:solidFill>
                  <a:schemeClr val="accent3">
                    <a:lumMod val="75000"/>
                  </a:schemeClr>
                </a:solidFill>
              </a:rPr>
              <a:t>• теребить одежду, крутить пуговицы;</a:t>
            </a:r>
          </a:p>
          <a:p>
            <a:r>
              <a:rPr lang="ru-RU" sz="1800" dirty="0" smtClean="0">
                <a:solidFill>
                  <a:schemeClr val="accent3">
                    <a:lumMod val="75000"/>
                  </a:schemeClr>
                </a:solidFill>
              </a:rPr>
              <a:t>• чесать голову и теребить себя за ухо;</a:t>
            </a:r>
          </a:p>
          <a:p>
            <a:r>
              <a:rPr lang="ru-RU" sz="1800" dirty="0" smtClean="0">
                <a:solidFill>
                  <a:schemeClr val="accent3">
                    <a:lumMod val="75000"/>
                  </a:schemeClr>
                </a:solidFill>
              </a:rPr>
              <a:t>• барабанить пальцами по столу;</a:t>
            </a:r>
          </a:p>
          <a:p>
            <a:r>
              <a:rPr lang="ru-RU" sz="1800" dirty="0" smtClean="0">
                <a:solidFill>
                  <a:schemeClr val="accent3">
                    <a:lumMod val="75000"/>
                  </a:schemeClr>
                </a:solidFill>
              </a:rPr>
              <a:t>• трогать лицо руками;</a:t>
            </a:r>
          </a:p>
          <a:p>
            <a:r>
              <a:rPr lang="ru-RU" sz="1800" dirty="0" smtClean="0">
                <a:solidFill>
                  <a:schemeClr val="accent3">
                    <a:lumMod val="75000"/>
                  </a:schemeClr>
                </a:solidFill>
              </a:rPr>
              <a:t>• чихать, не прикрывшись рукой или платком;</a:t>
            </a:r>
          </a:p>
          <a:p>
            <a:r>
              <a:rPr lang="ru-RU" sz="1800" dirty="0" smtClean="0">
                <a:solidFill>
                  <a:schemeClr val="accent3">
                    <a:lumMod val="75000"/>
                  </a:schemeClr>
                </a:solidFill>
              </a:rPr>
              <a:t>• бесцельно вертеть в руках какой-нибудь предмет.</a:t>
            </a:r>
          </a:p>
          <a:p>
            <a:r>
              <a:rPr lang="ru-RU" sz="1800" dirty="0" smtClean="0">
                <a:solidFill>
                  <a:schemeClr val="accent3">
                    <a:lumMod val="75000"/>
                  </a:schemeClr>
                </a:solidFill>
              </a:rPr>
              <a:t>. </a:t>
            </a:r>
            <a:r>
              <a:rPr lang="ru-RU" sz="1800" dirty="0" smtClean="0">
                <a:solidFill>
                  <a:schemeClr val="accent3">
                    <a:lumMod val="75000"/>
                  </a:schemeClr>
                </a:solidFill>
              </a:rPr>
              <a:t>Что не следует делать во время спектакля?</a:t>
            </a:r>
          </a:p>
          <a:p>
            <a:r>
              <a:rPr lang="ru-RU" sz="1800" dirty="0" smtClean="0">
                <a:solidFill>
                  <a:schemeClr val="accent3">
                    <a:lumMod val="75000"/>
                  </a:schemeClr>
                </a:solidFill>
              </a:rPr>
              <a:t>. </a:t>
            </a:r>
            <a:r>
              <a:rPr lang="ru-RU" sz="1800" dirty="0" smtClean="0">
                <a:solidFill>
                  <a:schemeClr val="accent3">
                    <a:lumMod val="75000"/>
                  </a:schemeClr>
                </a:solidFill>
              </a:rPr>
              <a:t>Как зрители благодарят артистов за спектакль?</a:t>
            </a:r>
          </a:p>
          <a:p>
            <a:endParaRPr lang="ru-RU"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sz="2800" dirty="0" smtClean="0">
                <a:solidFill>
                  <a:schemeClr val="accent3">
                    <a:lumMod val="75000"/>
                  </a:schemeClr>
                </a:solidFill>
              </a:rPr>
              <a:t>В толковом словаре С.И.Ожегова: </a:t>
            </a:r>
            <a:r>
              <a:rPr lang="ru-RU" sz="2800" dirty="0" smtClean="0">
                <a:solidFill>
                  <a:srgbClr val="FF0000"/>
                </a:solidFill>
              </a:rPr>
              <a:t>Этикет ( от фр.</a:t>
            </a:r>
            <a:r>
              <a:rPr lang="en-US" sz="2800" dirty="0" smtClean="0">
                <a:solidFill>
                  <a:srgbClr val="FF0000"/>
                </a:solidFill>
              </a:rPr>
              <a:t>etiquette –</a:t>
            </a:r>
            <a:r>
              <a:rPr lang="ru-RU" sz="2800" dirty="0" smtClean="0">
                <a:solidFill>
                  <a:srgbClr val="FF0000"/>
                </a:solidFill>
              </a:rPr>
              <a:t>этикетка, надпись) – правила поведения людей в обществе.</a:t>
            </a:r>
            <a:endParaRPr lang="ru-RU" sz="2800" dirty="0">
              <a:solidFill>
                <a:srgbClr val="FF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068960"/>
            <a:ext cx="2736850" cy="180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51913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960" y="188640"/>
            <a:ext cx="7520940" cy="1080120"/>
          </a:xfrm>
        </p:spPr>
        <p:txBody>
          <a:bodyPr/>
          <a:lstStyle/>
          <a:p>
            <a:r>
              <a:rPr lang="ru-RU" dirty="0" smtClean="0"/>
              <a:t>	</a:t>
            </a:r>
            <a:r>
              <a:rPr lang="ru-RU" sz="1800" b="1" dirty="0" smtClean="0">
                <a:solidFill>
                  <a:srgbClr val="C00000"/>
                </a:solidFill>
              </a:rPr>
              <a:t>Анкетирование учеников класса.</a:t>
            </a:r>
            <a:endParaRPr lang="ru-RU" sz="1800" b="1" dirty="0">
              <a:solidFill>
                <a:srgbClr val="C00000"/>
              </a:solidFill>
            </a:endParaRPr>
          </a:p>
        </p:txBody>
      </p:sp>
      <p:sp>
        <p:nvSpPr>
          <p:cNvPr id="3" name="Объект 2"/>
          <p:cNvSpPr>
            <a:spLocks noGrp="1"/>
          </p:cNvSpPr>
          <p:nvPr>
            <p:ph idx="1"/>
          </p:nvPr>
        </p:nvSpPr>
        <p:spPr>
          <a:xfrm>
            <a:off x="395536" y="2253065"/>
            <a:ext cx="7948364" cy="2427412"/>
          </a:xfrm>
        </p:spPr>
        <p:txBody>
          <a:bodyPr>
            <a:noAutofit/>
          </a:bodyPr>
          <a:lstStyle/>
          <a:p>
            <a:r>
              <a:rPr lang="ru-RU" sz="1800" dirty="0">
                <a:solidFill>
                  <a:srgbClr val="C00000"/>
                </a:solidFill>
                <a:latin typeface="Cambria" pitchFamily="18" charset="0"/>
              </a:rPr>
              <a:t>Азиев Богдан - 5</a:t>
            </a:r>
          </a:p>
          <a:p>
            <a:r>
              <a:rPr lang="ru-RU" sz="1800" dirty="0">
                <a:solidFill>
                  <a:srgbClr val="C00000"/>
                </a:solidFill>
                <a:latin typeface="Cambria" pitchFamily="18" charset="0"/>
              </a:rPr>
              <a:t>Айларова Алина – 1</a:t>
            </a:r>
          </a:p>
          <a:p>
            <a:r>
              <a:rPr lang="ru-RU" sz="1800" dirty="0" smtClean="0">
                <a:solidFill>
                  <a:srgbClr val="C00000"/>
                </a:solidFill>
                <a:latin typeface="Cambria" pitchFamily="18" charset="0"/>
              </a:rPr>
              <a:t>Алибутаева Фатима– </a:t>
            </a:r>
            <a:r>
              <a:rPr lang="ru-RU" sz="1800" dirty="0">
                <a:solidFill>
                  <a:srgbClr val="C00000"/>
                </a:solidFill>
                <a:latin typeface="Cambria" pitchFamily="18" charset="0"/>
              </a:rPr>
              <a:t>9</a:t>
            </a:r>
          </a:p>
          <a:p>
            <a:r>
              <a:rPr lang="ru-RU" sz="1800" dirty="0">
                <a:solidFill>
                  <a:srgbClr val="C00000"/>
                </a:solidFill>
                <a:latin typeface="Cambria" pitchFamily="18" charset="0"/>
              </a:rPr>
              <a:t>Андиева Ирина - 2</a:t>
            </a:r>
          </a:p>
          <a:p>
            <a:r>
              <a:rPr lang="ru-RU" sz="1800" dirty="0">
                <a:solidFill>
                  <a:srgbClr val="C00000"/>
                </a:solidFill>
                <a:latin typeface="Cambria" pitchFamily="18" charset="0"/>
              </a:rPr>
              <a:t>Вдовин Саша - 5</a:t>
            </a:r>
          </a:p>
          <a:p>
            <a:r>
              <a:rPr lang="ru-RU" sz="1800" dirty="0" smtClean="0">
                <a:solidFill>
                  <a:srgbClr val="C00000"/>
                </a:solidFill>
                <a:latin typeface="Cambria" pitchFamily="18" charset="0"/>
              </a:rPr>
              <a:t>Габоева  Вика– </a:t>
            </a:r>
            <a:r>
              <a:rPr lang="ru-RU" sz="1800" dirty="0">
                <a:solidFill>
                  <a:srgbClr val="C00000"/>
                </a:solidFill>
                <a:latin typeface="Cambria" pitchFamily="18" charset="0"/>
              </a:rPr>
              <a:t>13</a:t>
            </a:r>
          </a:p>
          <a:p>
            <a:r>
              <a:rPr lang="ru-RU" sz="1800" dirty="0" smtClean="0">
                <a:solidFill>
                  <a:srgbClr val="C00000"/>
                </a:solidFill>
                <a:latin typeface="Cambria" pitchFamily="18" charset="0"/>
              </a:rPr>
              <a:t>Габулов Хетаг- 5</a:t>
            </a:r>
            <a:endParaRPr lang="ru-RU" sz="1800" dirty="0">
              <a:solidFill>
                <a:srgbClr val="C00000"/>
              </a:solidFill>
              <a:latin typeface="Cambria" pitchFamily="18" charset="0"/>
            </a:endParaRPr>
          </a:p>
        </p:txBody>
      </p:sp>
      <p:sp>
        <p:nvSpPr>
          <p:cNvPr id="4" name="Прямоугольник 3"/>
          <p:cNvSpPr/>
          <p:nvPr/>
        </p:nvSpPr>
        <p:spPr>
          <a:xfrm>
            <a:off x="3498641" y="2286672"/>
            <a:ext cx="4572000" cy="1754326"/>
          </a:xfrm>
          <a:prstGeom prst="rect">
            <a:avLst/>
          </a:prstGeom>
        </p:spPr>
        <p:txBody>
          <a:bodyPr>
            <a:spAutoFit/>
          </a:bodyPr>
          <a:lstStyle/>
          <a:p>
            <a:r>
              <a:rPr lang="ru-RU" b="1" dirty="0">
                <a:solidFill>
                  <a:srgbClr val="C00000"/>
                </a:solidFill>
                <a:latin typeface="Cambria" pitchFamily="18" charset="0"/>
              </a:rPr>
              <a:t>Галстян </a:t>
            </a:r>
            <a:r>
              <a:rPr lang="ru-RU" b="1" dirty="0" smtClean="0">
                <a:solidFill>
                  <a:srgbClr val="C00000"/>
                </a:solidFill>
                <a:latin typeface="Cambria" pitchFamily="18" charset="0"/>
              </a:rPr>
              <a:t>Анна</a:t>
            </a:r>
            <a:r>
              <a:rPr lang="ru-RU" b="1" dirty="0">
                <a:solidFill>
                  <a:srgbClr val="C00000"/>
                </a:solidFill>
                <a:latin typeface="Cambria" pitchFamily="18" charset="0"/>
              </a:rPr>
              <a:t>– 12</a:t>
            </a:r>
          </a:p>
          <a:p>
            <a:r>
              <a:rPr lang="ru-RU" b="1" dirty="0">
                <a:solidFill>
                  <a:srgbClr val="C00000"/>
                </a:solidFill>
                <a:latin typeface="Cambria" pitchFamily="18" charset="0"/>
              </a:rPr>
              <a:t>Галчян Астхик –  4</a:t>
            </a:r>
          </a:p>
          <a:p>
            <a:r>
              <a:rPr lang="ru-RU" b="1" dirty="0">
                <a:solidFill>
                  <a:srgbClr val="C00000"/>
                </a:solidFill>
                <a:latin typeface="Cambria" pitchFamily="18" charset="0"/>
              </a:rPr>
              <a:t>Гюльназарян  Артур – 4</a:t>
            </a:r>
          </a:p>
          <a:p>
            <a:r>
              <a:rPr lang="ru-RU" b="1" dirty="0">
                <a:solidFill>
                  <a:srgbClr val="C00000"/>
                </a:solidFill>
                <a:latin typeface="Cambria" pitchFamily="18" charset="0"/>
              </a:rPr>
              <a:t>Михайлян  Артур – 7</a:t>
            </a:r>
          </a:p>
          <a:p>
            <a:r>
              <a:rPr lang="ru-RU" b="1" dirty="0">
                <a:solidFill>
                  <a:srgbClr val="C00000"/>
                </a:solidFill>
                <a:latin typeface="Cambria" pitchFamily="18" charset="0"/>
              </a:rPr>
              <a:t>Моргоева Алана – 5</a:t>
            </a:r>
          </a:p>
          <a:p>
            <a:r>
              <a:rPr lang="ru-RU" b="1" dirty="0">
                <a:solidFill>
                  <a:srgbClr val="C00000"/>
                </a:solidFill>
                <a:latin typeface="Cambria" pitchFamily="18" charset="0"/>
              </a:rPr>
              <a:t>Кцоев Тамик – 10</a:t>
            </a:r>
          </a:p>
        </p:txBody>
      </p:sp>
      <p:sp>
        <p:nvSpPr>
          <p:cNvPr id="5" name="Прямоугольник 4"/>
          <p:cNvSpPr/>
          <p:nvPr/>
        </p:nvSpPr>
        <p:spPr>
          <a:xfrm>
            <a:off x="539552" y="1052736"/>
            <a:ext cx="7344816" cy="1200329"/>
          </a:xfrm>
          <a:prstGeom prst="rect">
            <a:avLst/>
          </a:prstGeom>
        </p:spPr>
        <p:txBody>
          <a:bodyPr wrap="square">
            <a:spAutoFit/>
          </a:bodyPr>
          <a:lstStyle/>
          <a:p>
            <a:r>
              <a:rPr lang="ru-RU" dirty="0">
                <a:solidFill>
                  <a:srgbClr val="0070C0"/>
                </a:solidFill>
              </a:rPr>
              <a:t>Вопросы:</a:t>
            </a:r>
          </a:p>
          <a:p>
            <a:r>
              <a:rPr lang="ru-RU" dirty="0">
                <a:solidFill>
                  <a:srgbClr val="0070C0"/>
                </a:solidFill>
              </a:rPr>
              <a:t>А) По каким качествам характера вы судите об уровне воспитанности человека?</a:t>
            </a:r>
          </a:p>
          <a:p>
            <a:r>
              <a:rPr lang="ru-RU" dirty="0">
                <a:solidFill>
                  <a:srgbClr val="0070C0"/>
                </a:solidFill>
              </a:rPr>
              <a:t>Б) Кого из нашего класса вы считаете человеком воспитанным?</a:t>
            </a:r>
          </a:p>
        </p:txBody>
      </p:sp>
    </p:spTree>
    <p:extLst>
      <p:ext uri="{BB962C8B-B14F-4D97-AF65-F5344CB8AC3E}">
        <p14:creationId xmlns:p14="http://schemas.microsoft.com/office/powerpoint/2010/main" val="9791435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Angles</Template>
  <TotalTime>817</TotalTime>
  <Words>1450</Words>
  <Application>Microsoft Office PowerPoint</Application>
  <PresentationFormat>Экран (4:3)</PresentationFormat>
  <Paragraphs>187</Paragraphs>
  <Slides>70</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70</vt:i4>
      </vt:variant>
    </vt:vector>
  </HeadingPairs>
  <TitlesOfParts>
    <vt:vector size="78" baseType="lpstr">
      <vt:lpstr>Arial</vt:lpstr>
      <vt:lpstr>Calibri</vt:lpstr>
      <vt:lpstr>Cambria</vt:lpstr>
      <vt:lpstr>Franklin Gothic Book</vt:lpstr>
      <vt:lpstr>Franklin Gothic Medium</vt:lpstr>
      <vt:lpstr>Tunga</vt:lpstr>
      <vt:lpstr>Wingdings</vt:lpstr>
      <vt:lpstr>Углы</vt:lpstr>
      <vt:lpstr>Правила этикета</vt:lpstr>
      <vt:lpstr>Презентация PowerPoint</vt:lpstr>
      <vt:lpstr>Предварительная работа. </vt:lpstr>
      <vt:lpstr>Презентация PowerPoint</vt:lpstr>
      <vt:lpstr>стихотворение А. Усачёва «Что такое этикет?» </vt:lpstr>
      <vt:lpstr>отрывок из книги Б.В.Бушевлевой «Поговорим о воспитанности»</vt:lpstr>
      <vt:lpstr>Презентация PowerPoint</vt:lpstr>
      <vt:lpstr>Презентация PowerPoint</vt:lpstr>
      <vt:lpstr> Анкетирование учеников класса.</vt:lpstr>
      <vt:lpstr>Презентация PowerPoint</vt:lpstr>
      <vt:lpstr>Презентация PowerPoint</vt:lpstr>
      <vt:lpstr>                       Рассказ 2</vt:lpstr>
      <vt:lpstr>                         Ситуация 1</vt:lpstr>
      <vt:lpstr>                     Ситуация 2</vt:lpstr>
      <vt:lpstr>                        Ситуация 3</vt:lpstr>
      <vt:lpstr>Презентация PowerPoint</vt:lpstr>
      <vt:lpstr>Презентация PowerPoint</vt:lpstr>
      <vt:lpstr>Презентация PowerPoint</vt:lpstr>
      <vt:lpstr>Викторина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Уйти «по-английски» – уйти не прощаясь</vt:lpstr>
      <vt:lpstr>«МИР этикета» прощается с Вами!</vt:lpstr>
      <vt:lpstr>Презентация PowerPoint</vt:lpstr>
      <vt:lpstr>Презентация PowerPoint</vt:lpstr>
      <vt:lpstr>                      История этикета </vt:lpstr>
      <vt:lpstr>Придворный (государственный этикет) -</vt:lpstr>
      <vt:lpstr>Дипломатический этикет -</vt:lpstr>
      <vt:lpstr>Воинский этикет -</vt:lpstr>
      <vt:lpstr>Религиозный этикет -</vt:lpstr>
      <vt:lpstr>Общегражданский этикет -</vt:lpstr>
      <vt:lpstr>Телефонный этикет</vt:lpstr>
      <vt:lpstr>Презентация PowerPoint</vt:lpstr>
      <vt:lpstr>Презентация PowerPoint</vt:lpstr>
      <vt:lpstr>Какие жесты не приняты в обществе воспитанных людей?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Правила этикета</dc:title>
  <dc:creator>User</dc:creator>
  <cp:lastModifiedBy>t</cp:lastModifiedBy>
  <cp:revision>95</cp:revision>
  <dcterms:created xsi:type="dcterms:W3CDTF">2018-09-18T15:05:15Z</dcterms:created>
  <dcterms:modified xsi:type="dcterms:W3CDTF">2020-02-14T18:26:08Z</dcterms:modified>
</cp:coreProperties>
</file>