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87" r:id="rId2"/>
    <p:sldId id="260" r:id="rId3"/>
    <p:sldId id="302" r:id="rId4"/>
    <p:sldId id="288" r:id="rId5"/>
    <p:sldId id="304" r:id="rId6"/>
    <p:sldId id="305" r:id="rId7"/>
    <p:sldId id="289" r:id="rId8"/>
    <p:sldId id="290" r:id="rId9"/>
    <p:sldId id="291" r:id="rId10"/>
    <p:sldId id="292" r:id="rId11"/>
    <p:sldId id="301" r:id="rId12"/>
    <p:sldId id="270" r:id="rId13"/>
    <p:sldId id="312" r:id="rId14"/>
    <p:sldId id="268" r:id="rId15"/>
    <p:sldId id="257" r:id="rId16"/>
    <p:sldId id="282" r:id="rId17"/>
    <p:sldId id="279" r:id="rId18"/>
    <p:sldId id="275" r:id="rId19"/>
    <p:sldId id="277" r:id="rId20"/>
    <p:sldId id="306" r:id="rId21"/>
    <p:sldId id="307" r:id="rId22"/>
    <p:sldId id="308" r:id="rId23"/>
    <p:sldId id="274" r:id="rId24"/>
    <p:sldId id="311" r:id="rId25"/>
    <p:sldId id="310" r:id="rId26"/>
    <p:sldId id="309" r:id="rId27"/>
    <p:sldId id="293" r:id="rId28"/>
    <p:sldId id="303" r:id="rId29"/>
    <p:sldId id="300" r:id="rId30"/>
    <p:sldId id="297" r:id="rId31"/>
    <p:sldId id="299" r:id="rId32"/>
    <p:sldId id="286" r:id="rId33"/>
    <p:sldId id="313" r:id="rId34"/>
    <p:sldId id="295" r:id="rId3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FF9900"/>
    <a:srgbClr val="FFCC00"/>
    <a:srgbClr val="FFFF66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14" autoAdjust="0"/>
    <p:restoredTop sz="94624" autoAdjust="0"/>
  </p:normalViewPr>
  <p:slideViewPr>
    <p:cSldViewPr>
      <p:cViewPr>
        <p:scale>
          <a:sx n="70" d="100"/>
          <a:sy n="70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61DE16-263F-489C-AAC4-48B3ECED4088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080FCB1-EE02-4705-9583-B00FF9F1C19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7233065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059069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4917087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69795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2213240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4368178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8982322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598920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36027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1511553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85770666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330AFC-5445-4954-BFE1-0AFA10F08DA6}" type="datetimeFigureOut">
              <a:rPr lang="ru-RU" smtClean="0"/>
              <a:pPr/>
              <a:t>25.11.2022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CB0A3F-35B6-461D-8A32-80BDA3C2798D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212790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image" Target="../media/image4.png"/><Relationship Id="rId7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jpeg"/><Relationship Id="rId5" Type="http://schemas.openxmlformats.org/officeDocument/2006/relationships/image" Target="../media/image2.png"/><Relationship Id="rId4" Type="http://schemas.openxmlformats.org/officeDocument/2006/relationships/image" Target="../media/image10.jpeg"/><Relationship Id="rId9" Type="http://schemas.openxmlformats.org/officeDocument/2006/relationships/image" Target="../media/image14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&#1040;&#1085;&#1078;&#1077;&#1083;&#1072;\Desktop\&#1048;&#1085;&#1090;&#1077;&#1075;&#1088;&#1080;&#1088;&#1086;&#1074;.&#1091;&#1088;&#1086;&#1082;%20&#1054;&#1089;&#1077;&#1085;&#1100;\&#1092;&#1080;&#1083;&#1100;&#1084;%201+1.mp4" TargetMode="Externa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36.png"/><Relationship Id="rId18" Type="http://schemas.openxmlformats.org/officeDocument/2006/relationships/image" Target="../media/image40.png"/><Relationship Id="rId3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43;&#1080;&#1090;&#1072;&#1088;&#1072;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png"/><Relationship Id="rId17" Type="http://schemas.openxmlformats.org/officeDocument/2006/relationships/image" Target="../media/image30.png"/><Relationship Id="rId2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8;&#1086;&#1103;&#1083;&#1100;.mp3" TargetMode="External"/><Relationship Id="rId16" Type="http://schemas.openxmlformats.org/officeDocument/2006/relationships/image" Target="../media/image39.png"/><Relationship Id="rId1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57;&#1072;&#1082;&#1089;&#1086;&#1092;&#1086;&#1085;%20j,htpfyysq%20(mp3cut.net).mp3" TargetMode="External"/><Relationship Id="rId6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92;&#1083;&#1077;&#1081;&#1090;&#1072;.mp3" TargetMode="External"/><Relationship Id="rId11" Type="http://schemas.openxmlformats.org/officeDocument/2006/relationships/image" Target="../media/image34.png"/><Relationship Id="rId5" Type="http://schemas.openxmlformats.org/officeDocument/2006/relationships/video" Target="file:///C:\Users\&#1040;&#1085;&#1078;&#1077;&#1083;&#1072;\Desktop\&#1048;&#1085;&#1090;&#1077;&#1075;&#1088;&#1080;&#1088;&#1086;&#1074;.&#1091;&#1088;&#1086;&#1082;%20&#1054;&#1089;&#1077;&#1085;&#1100;\&#1047;&#1074;&#1091;&#1082;%20&#1054;&#1089;&#1077;&#1085;&#1085;&#1077;&#1075;&#1086;%20&#1044;&#1086;&#1078;&#1076;&#1103;%20&#1076;&#1083;&#1103;%20&#1054;&#1090;&#1076;&#1099;&#1093;&#1072;%20&#1080;%20&#1057;&#1085;&#1072;%20_%20&#1047;&#1074;&#1091;&#1082;&#1080;%20&#1055;&#1088;&#1080;&#1088;&#1086;&#1076;&#1099;..mp4" TargetMode="External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9;&#1082;&#1088;&#1080;&#1087;&#1082;&#1072;%202%20(mp3cut.net).mp3" TargetMode="External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36.png"/><Relationship Id="rId18" Type="http://schemas.openxmlformats.org/officeDocument/2006/relationships/image" Target="../media/image41.png"/><Relationship Id="rId3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43;&#1080;&#1090;&#1072;&#1088;&#1072;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png"/><Relationship Id="rId17" Type="http://schemas.openxmlformats.org/officeDocument/2006/relationships/image" Target="../media/image30.png"/><Relationship Id="rId2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8;&#1086;&#1103;&#1083;&#1100;.mp3" TargetMode="External"/><Relationship Id="rId16" Type="http://schemas.openxmlformats.org/officeDocument/2006/relationships/image" Target="../media/image39.png"/><Relationship Id="rId1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57;&#1072;&#1082;&#1089;&#1086;&#1092;&#1086;&#1085;%20j,htpfyysq%20(mp3cut.net).mp3" TargetMode="External"/><Relationship Id="rId6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92;&#1083;&#1077;&#1081;&#1090;&#1072;.mp3" TargetMode="External"/><Relationship Id="rId11" Type="http://schemas.openxmlformats.org/officeDocument/2006/relationships/image" Target="../media/image34.png"/><Relationship Id="rId5" Type="http://schemas.openxmlformats.org/officeDocument/2006/relationships/video" Target="file:///C:\Users\&#1040;&#1085;&#1078;&#1077;&#1083;&#1072;\Desktop\&#1048;&#1085;&#1090;&#1077;&#1075;&#1088;&#1080;&#1088;&#1086;&#1074;.&#1091;&#1088;&#1086;&#1082;%20&#1054;&#1089;&#1077;&#1085;&#1100;\&#1040;&#1057;&#1052;&#1056;.%20&#1064;&#1086;&#1088;&#1086;&#1093;%20&#1086;&#1089;&#1077;&#1085;&#1085;&#1077;&#1081;%20&#1083;&#1080;&#1089;&#1090;&#1074;&#1099;%20&#1087;&#1086;&#1076;%20&#1085;&#1086;&#1075;&#1072;&#1084;&#1080;.%20&#1064;&#1072;&#1075;&#1080;%20&#1087;&#1086;%20&#1086;&#1087;&#1072;&#1074;&#1096;&#1077;&#1081;%20&#1083;&#1080;&#1089;&#1090;&#1074;&#1077;.%20(online-video-cutter.com).mp4" TargetMode="External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9;&#1082;&#1088;&#1080;&#1087;&#1082;&#1072;%202%20(mp3cut.net).mp3" TargetMode="External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13" Type="http://schemas.openxmlformats.org/officeDocument/2006/relationships/image" Target="../media/image36.png"/><Relationship Id="rId3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43;&#1080;&#1090;&#1072;&#1088;&#1072;.mp3" TargetMode="External"/><Relationship Id="rId7" Type="http://schemas.openxmlformats.org/officeDocument/2006/relationships/slideLayout" Target="../slideLayouts/slideLayout2.xml"/><Relationship Id="rId12" Type="http://schemas.openxmlformats.org/officeDocument/2006/relationships/image" Target="../media/image35.png"/><Relationship Id="rId17" Type="http://schemas.openxmlformats.org/officeDocument/2006/relationships/image" Target="../media/image30.png"/><Relationship Id="rId2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8;&#1086;&#1103;&#1083;&#1100;.mp3" TargetMode="External"/><Relationship Id="rId16" Type="http://schemas.openxmlformats.org/officeDocument/2006/relationships/image" Target="../media/image39.png"/><Relationship Id="rId1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57;&#1072;&#1082;&#1089;&#1086;&#1092;&#1086;&#1085;%20j,htpfyysq%20(mp3cut.net).mp3" TargetMode="External"/><Relationship Id="rId6" Type="http://schemas.openxmlformats.org/officeDocument/2006/relationships/video" Target="file:///C:\Users\&#1040;&#1085;&#1078;&#1077;&#1083;&#1072;\Desktop\&#1048;&#1085;&#1090;&#1077;&#1075;&#1088;&#1080;&#1088;&#1086;&#1074;.&#1091;&#1088;&#1086;&#1082;%20&#1054;&#1089;&#1077;&#1085;&#1100;\&#1054;&#1089;&#1077;&#1085;&#1085;&#1080;&#1081;%20&#1074;&#1077;&#1090;&#1077;&#1088;%202.mp4" TargetMode="External"/><Relationship Id="rId11" Type="http://schemas.openxmlformats.org/officeDocument/2006/relationships/image" Target="../media/image34.png"/><Relationship Id="rId5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92;&#1083;&#1077;&#1081;&#1090;&#1072;.mp3" TargetMode="External"/><Relationship Id="rId15" Type="http://schemas.openxmlformats.org/officeDocument/2006/relationships/image" Target="../media/image38.png"/><Relationship Id="rId10" Type="http://schemas.openxmlformats.org/officeDocument/2006/relationships/image" Target="../media/image33.png"/><Relationship Id="rId4" Type="http://schemas.openxmlformats.org/officeDocument/2006/relationships/audio" Target="file:///C:\Users\&#1040;&#1085;&#1078;&#1077;&#1083;&#1072;\Desktop\&#1048;&#1085;&#1090;&#1077;&#1075;&#1088;&#1080;&#1088;&#1086;&#1074;.&#1091;&#1088;&#1086;&#1082;%20&#1054;&#1089;&#1077;&#1085;&#1100;\&#1089;&#1082;&#1088;&#1080;&#1087;&#1082;&#1072;%202%20(mp3cut.net).mp3" TargetMode="External"/><Relationship Id="rId9" Type="http://schemas.openxmlformats.org/officeDocument/2006/relationships/image" Target="../media/image32.png"/><Relationship Id="rId14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.png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3" cstate="print"/>
          <a:srcRect l="2500" t="5598" r="3749" b="21618"/>
          <a:stretch>
            <a:fillRect/>
          </a:stretch>
        </p:blipFill>
        <p:spPr bwMode="auto">
          <a:xfrm>
            <a:off x="0" y="0"/>
            <a:ext cx="5357850" cy="18573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1142984"/>
            <a:ext cx="828680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1" dirty="0" smtClean="0">
                <a:solidFill>
                  <a:srgbClr val="C00000"/>
                </a:solidFill>
              </a:rPr>
              <a:t>	</a:t>
            </a:r>
            <a:r>
              <a:rPr lang="ru-RU" sz="3800" b="1" i="1" dirty="0" smtClean="0">
                <a:solidFill>
                  <a:srgbClr val="C00000"/>
                </a:solidFill>
              </a:rPr>
              <a:t>«Начиная стихотворение, поэт, как правило, не знает, чем оно кончится, и порой оказывается очень удивлён тем, что получилось, ибо часто получается лучше, чем он предполагал, часть мысли его заходит дальше, чем он рассчитывал». </a:t>
            </a:r>
          </a:p>
          <a:p>
            <a:pPr algn="r"/>
            <a:r>
              <a:rPr lang="ru-RU" sz="3200" b="1" i="1" dirty="0" smtClean="0">
                <a:solidFill>
                  <a:srgbClr val="C00000"/>
                </a:solidFill>
              </a:rPr>
              <a:t>И. А. Бродский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3" cstate="print"/>
          <a:srcRect l="2500" t="5598" r="3749" b="21618"/>
          <a:stretch>
            <a:fillRect/>
          </a:stretch>
        </p:blipFill>
        <p:spPr bwMode="auto">
          <a:xfrm>
            <a:off x="0" y="0"/>
            <a:ext cx="5357850" cy="1857388"/>
          </a:xfrm>
          <a:prstGeom prst="rect">
            <a:avLst/>
          </a:prstGeom>
          <a:noFill/>
        </p:spPr>
      </p:pic>
      <p:pic>
        <p:nvPicPr>
          <p:cNvPr id="12" name="Picture 6" descr="https://files.glotr.uz/site/000/017/996/banners/2020-09-16-16-42-08-169289-2bbdbf16f4a277ef9e008710d548e758.jpg?_=gza13"/>
          <p:cNvPicPr>
            <a:picLocks noChangeAspect="1" noChangeArrowheads="1"/>
          </p:cNvPicPr>
          <p:nvPr/>
        </p:nvPicPr>
        <p:blipFill>
          <a:blip r:embed="rId4" cstate="print"/>
          <a:srcRect l="9375" r="3125"/>
          <a:stretch>
            <a:fillRect/>
          </a:stretch>
        </p:blipFill>
        <p:spPr bwMode="auto">
          <a:xfrm>
            <a:off x="1928794" y="1214422"/>
            <a:ext cx="5438217" cy="207170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13" name="TextBox 12"/>
          <p:cNvSpPr txBox="1"/>
          <p:nvPr/>
        </p:nvSpPr>
        <p:spPr>
          <a:xfrm>
            <a:off x="3500430" y="3643314"/>
            <a:ext cx="2424062" cy="1015663"/>
          </a:xfrm>
          <a:prstGeom prst="rect">
            <a:avLst/>
          </a:prstGeom>
          <a:solidFill>
            <a:schemeClr val="bg1"/>
          </a:solidFill>
          <a:ln w="28575">
            <a:solidFill>
              <a:srgbClr val="FF9900"/>
            </a:solidFill>
          </a:ln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99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ТЕПЛО</a:t>
            </a:r>
            <a:endParaRPr lang="ru-RU" sz="6000" b="1" i="1" dirty="0">
              <a:solidFill>
                <a:srgbClr val="FF99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785918" y="5072074"/>
            <a:ext cx="5559086" cy="1015663"/>
          </a:xfrm>
          <a:prstGeom prst="rect">
            <a:avLst/>
          </a:prstGeom>
          <a:solidFill>
            <a:schemeClr val="bg1"/>
          </a:solidFill>
          <a:ln w="28575">
            <a:solidFill>
              <a:srgbClr val="FFFF00"/>
            </a:solidFill>
          </a:ln>
        </p:spPr>
        <p:txBody>
          <a:bodyPr wrap="none" rtlCol="0">
            <a:spAutoFit/>
          </a:bodyPr>
          <a:lstStyle/>
          <a:p>
            <a:r>
              <a:rPr lang="ru-RU" sz="6000" b="1" i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ӔХЦОНДЗИНАД</a:t>
            </a:r>
            <a:endParaRPr lang="ru-RU" sz="6000" b="1" i="1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5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3" cstate="print"/>
          <a:srcRect t="4314"/>
          <a:stretch>
            <a:fillRect/>
          </a:stretch>
        </p:blipFill>
        <p:spPr bwMode="auto">
          <a:xfrm rot="9018841">
            <a:off x="7286197" y="5041678"/>
            <a:ext cx="1654001" cy="1261366"/>
          </a:xfrm>
          <a:prstGeom prst="rect">
            <a:avLst/>
          </a:prstGeom>
          <a:noFill/>
        </p:spPr>
      </p:pic>
      <p:pic>
        <p:nvPicPr>
          <p:cNvPr id="26626" name="Picture 2" descr="Клод Моне, фотография Надара, 1899 год"/>
          <p:cNvPicPr>
            <a:picLocks noChangeAspect="1" noChangeArrowheads="1"/>
          </p:cNvPicPr>
          <p:nvPr/>
        </p:nvPicPr>
        <p:blipFill>
          <a:blip r:embed="rId4" cstate="print"/>
          <a:srcRect t="18462" b="9390"/>
          <a:stretch>
            <a:fillRect/>
          </a:stretch>
        </p:blipFill>
        <p:spPr bwMode="auto">
          <a:xfrm>
            <a:off x="357158" y="1071546"/>
            <a:ext cx="2071702" cy="2428892"/>
          </a:xfrm>
          <a:prstGeom prst="rect">
            <a:avLst/>
          </a:prstGeom>
          <a:noFill/>
        </p:spPr>
      </p:pic>
      <p:pic>
        <p:nvPicPr>
          <p:cNvPr id="14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5" cstate="print"/>
          <a:srcRect l="2500" t="5598" r="3749" b="21618"/>
          <a:stretch>
            <a:fillRect/>
          </a:stretch>
        </p:blipFill>
        <p:spPr bwMode="auto">
          <a:xfrm>
            <a:off x="0" y="0"/>
            <a:ext cx="3428992" cy="1188718"/>
          </a:xfrm>
          <a:prstGeom prst="rect">
            <a:avLst/>
          </a:prstGeom>
          <a:noFill/>
        </p:spPr>
      </p:pic>
      <p:sp>
        <p:nvSpPr>
          <p:cNvPr id="13" name="TextBox 12"/>
          <p:cNvSpPr txBox="1"/>
          <p:nvPr/>
        </p:nvSpPr>
        <p:spPr>
          <a:xfrm>
            <a:off x="1857356" y="285728"/>
            <a:ext cx="6816418" cy="707886"/>
          </a:xfrm>
          <a:prstGeom prst="rect">
            <a:avLst/>
          </a:prstGeom>
          <a:noFill/>
          <a:ln w="28575">
            <a:noFill/>
          </a:ln>
        </p:spPr>
        <p:txBody>
          <a:bodyPr wrap="none" rtlCol="0">
            <a:spAutoFit/>
          </a:bodyPr>
          <a:lstStyle/>
          <a:p>
            <a:r>
              <a:rPr lang="ru-RU" sz="40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Художники-импрессионисты</a:t>
            </a:r>
            <a:endParaRPr lang="ru-RU" sz="4000" b="1" i="1" dirty="0">
              <a:solidFill>
                <a:srgbClr val="C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j-lt"/>
            </a:endParaRPr>
          </a:p>
        </p:txBody>
      </p:sp>
      <p:pic>
        <p:nvPicPr>
          <p:cNvPr id="26628" name="Picture 4" descr="Автопортрет. 1854—1855. Музей Орсе, Париж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286116" y="1195224"/>
            <a:ext cx="2071702" cy="2628472"/>
          </a:xfrm>
          <a:prstGeom prst="rect">
            <a:avLst/>
          </a:prstGeom>
          <a:noFill/>
        </p:spPr>
      </p:pic>
      <p:sp>
        <p:nvSpPr>
          <p:cNvPr id="17" name="TextBox 16"/>
          <p:cNvSpPr txBox="1"/>
          <p:nvPr/>
        </p:nvSpPr>
        <p:spPr>
          <a:xfrm>
            <a:off x="571472" y="3500438"/>
            <a:ext cx="16837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Клод Моне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57290" y="6396335"/>
            <a:ext cx="195393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В.Д. Поленов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3500430" y="3786190"/>
            <a:ext cx="1636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Эдгар Дега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786314" y="6396335"/>
            <a:ext cx="19346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К.А. Коровин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072198" y="3714752"/>
            <a:ext cx="27355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</a:rPr>
              <a:t>Пьер Огюст Ренуар</a:t>
            </a:r>
            <a:endParaRPr lang="ru-RU" sz="2400" b="1" dirty="0">
              <a:solidFill>
                <a:srgbClr val="FF0000"/>
              </a:solidFill>
            </a:endParaRPr>
          </a:p>
        </p:txBody>
      </p:sp>
      <p:pic>
        <p:nvPicPr>
          <p:cNvPr id="26630" name="Picture 6" descr="https://regnum.ru/uploads/pictures/news/2016/02/25/regnum_picture_1456410416118448_normal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157856" y="1214422"/>
            <a:ext cx="2315810" cy="2571768"/>
          </a:xfrm>
          <a:prstGeom prst="rect">
            <a:avLst/>
          </a:prstGeom>
          <a:noFill/>
        </p:spPr>
      </p:pic>
      <p:pic>
        <p:nvPicPr>
          <p:cNvPr id="26632" name="Picture 8" descr="https://st03.kakprosto.ru/images/article/2019/7/29/340798_5d3f13126e1a75d3f13126e1e0.jpeg"/>
          <p:cNvPicPr>
            <a:picLocks noChangeAspect="1" noChangeArrowheads="1"/>
          </p:cNvPicPr>
          <p:nvPr/>
        </p:nvPicPr>
        <p:blipFill>
          <a:blip r:embed="rId8" cstate="print"/>
          <a:srcRect l="12090" t="2650" r="12350" b="28438"/>
          <a:stretch>
            <a:fillRect/>
          </a:stretch>
        </p:blipFill>
        <p:spPr bwMode="auto">
          <a:xfrm>
            <a:off x="4786314" y="4214818"/>
            <a:ext cx="2000264" cy="2214578"/>
          </a:xfrm>
          <a:prstGeom prst="rect">
            <a:avLst/>
          </a:prstGeom>
          <a:noFill/>
        </p:spPr>
      </p:pic>
      <p:pic>
        <p:nvPicPr>
          <p:cNvPr id="26634" name="Picture 10" descr="https://enotnavolge.ru/wp-content/uploads/7/6/6/766c5824869623eb9de28fe743797f5a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354790" y="3929066"/>
            <a:ext cx="1995263" cy="2571768"/>
          </a:xfrm>
          <a:prstGeom prst="rect">
            <a:avLst/>
          </a:prstGeom>
          <a:noFill/>
        </p:spPr>
      </p:pic>
      <p:sp>
        <p:nvSpPr>
          <p:cNvPr id="26636" name="AutoShape 12" descr="Юрий Тедеев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00034" y="5715000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Клод Моне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«Осень в </a:t>
            </a:r>
            <a:r>
              <a:rPr kumimoji="0" lang="ru-RU" sz="24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Аржантейе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74" name="Picture 14" descr="https://i.pinimg.com/originals/3c/73/91/3c7391218c3c48a8b73ad053ae45e6c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8499498" cy="566633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5786446" y="2714620"/>
            <a:ext cx="321471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Поль Гоген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«У ручья,</a:t>
            </a:r>
            <a:r>
              <a:rPr kumimoji="0" lang="ru-RU" sz="24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о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сень»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15376" name="Picture 16" descr="https://i.pinimg.com/originals/fb/96/ed/fb96ed38bafafd87db6cd801416534e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1" y="1"/>
            <a:ext cx="5648843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5715000"/>
            <a:ext cx="8786842" cy="1143000"/>
          </a:xfrm>
        </p:spPr>
        <p:txBody>
          <a:bodyPr>
            <a:normAutofit/>
          </a:bodyPr>
          <a:lstStyle/>
          <a:p>
            <a:r>
              <a:rPr lang="ru-RU" sz="2800" b="1" i="1" dirty="0" smtClean="0">
                <a:solidFill>
                  <a:srgbClr val="C00000"/>
                </a:solidFill>
              </a:rPr>
              <a:t>Огюст Ренуар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«Церковь в </a:t>
            </a:r>
            <a:r>
              <a:rPr lang="ru-RU" sz="2400" b="1" i="1" dirty="0" err="1" smtClean="0">
                <a:solidFill>
                  <a:srgbClr val="C00000"/>
                </a:solidFill>
              </a:rPr>
              <a:t>Эсойе</a:t>
            </a:r>
            <a:r>
              <a:rPr lang="ru-RU" sz="2400" b="1" i="1" dirty="0" smtClean="0">
                <a:solidFill>
                  <a:srgbClr val="C00000"/>
                </a:solidFill>
              </a:rPr>
              <a:t>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pic>
        <p:nvPicPr>
          <p:cNvPr id="3" name="Picture 2" descr="https://regnum.ru/uploads/pictures/news/2017/02/23/regnum_picture_1487853919457811_normal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00100" y="214290"/>
            <a:ext cx="7072362" cy="5624738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5715000"/>
            <a:ext cx="8229600" cy="1143000"/>
          </a:xfrm>
        </p:spPr>
        <p:txBody>
          <a:bodyPr>
            <a:normAutofit/>
          </a:bodyPr>
          <a:lstStyle/>
          <a:p>
            <a:r>
              <a:rPr lang="ru-RU" sz="2800" b="1" i="1" dirty="0" err="1" smtClean="0">
                <a:solidFill>
                  <a:srgbClr val="C00000"/>
                </a:solidFill>
              </a:rPr>
              <a:t>Антуан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Бланшар</a:t>
            </a:r>
            <a:r>
              <a:rPr lang="ru-RU" sz="3200" b="1" i="1" dirty="0" smtClean="0">
                <a:solidFill>
                  <a:srgbClr val="C00000"/>
                </a:solidFill>
              </a:rPr>
              <a:t/>
            </a:r>
            <a:br>
              <a:rPr lang="ru-RU" sz="3200" b="1" i="1" dirty="0" smtClean="0">
                <a:solidFill>
                  <a:srgbClr val="C00000"/>
                </a:solidFill>
              </a:rPr>
            </a:br>
            <a:r>
              <a:rPr lang="ru-RU" sz="2400" b="1" i="1" dirty="0" smtClean="0">
                <a:solidFill>
                  <a:srgbClr val="C00000"/>
                </a:solidFill>
              </a:rPr>
              <a:t>«Бульвар Капуцинов»</a:t>
            </a:r>
            <a:endParaRPr lang="ru-RU" sz="2400" b="1" i="1" dirty="0">
              <a:solidFill>
                <a:srgbClr val="C00000"/>
              </a:solidFill>
            </a:endParaRPr>
          </a:p>
        </p:txBody>
      </p:sp>
      <p:sp>
        <p:nvSpPr>
          <p:cNvPr id="20482" name="AutoShape 2" descr="Юрий Тедеев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484" name="AutoShape 4" descr="Юрий Тедеев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486" name="Picture 6" descr="https://cs5.livemaster.ru/storage/75/73/d859e854474afbc8ad0b7bd3359p--kartiny-i-panno-pejzazh-a-blanshara-boulevard-des-capucines-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8603"/>
            <a:ext cx="7858180" cy="5236741"/>
          </a:xfrm>
          <a:prstGeom prst="rect">
            <a:avLst/>
          </a:prstGeom>
          <a:noFill/>
          <a:ln>
            <a:solidFill>
              <a:schemeClr val="accent6">
                <a:lumMod val="60000"/>
                <a:lumOff val="4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072066" y="1714488"/>
            <a:ext cx="4071934" cy="3448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К.А. Коровин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«Осень»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170" name="Picture 2" descr="https://muzei-mira.com/templates/museum/images/paint/osen-korovin+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214290"/>
            <a:ext cx="4786346" cy="6403138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557214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В.Д. Поленов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«Золотая осень»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146" name="Picture 2" descr="https://fsd.multiurok.ru/html/2022/01/30/s_61f67fe7a8d9e/phpd362k4_Kak-ya-rabotayu-s-odarennymi-detmi_html_db5c86f8dac6c22b.jpg"/>
          <p:cNvPicPr>
            <a:picLocks noChangeAspect="1" noChangeArrowheads="1"/>
          </p:cNvPicPr>
          <p:nvPr/>
        </p:nvPicPr>
        <p:blipFill>
          <a:blip r:embed="rId3" cstate="print"/>
          <a:srcRect l="3191" t="7092" r="4091" b="16434"/>
          <a:stretch>
            <a:fillRect/>
          </a:stretch>
        </p:blipFill>
        <p:spPr bwMode="auto">
          <a:xfrm>
            <a:off x="357158" y="285728"/>
            <a:ext cx="8501122" cy="525880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1857356" y="6000768"/>
            <a:ext cx="5143504" cy="8572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Е.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Гавлин</a:t>
            </a:r>
            <a:endParaRPr kumimoji="0" lang="ru-RU" sz="24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4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«Сокольники»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4" name="Picture 4" descr="https://artnow.ru/img/1095000/109539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5888" y="-1"/>
            <a:ext cx="7783763" cy="604020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0" y="5857892"/>
            <a:ext cx="9144000" cy="947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В.Н. Кравчук</a:t>
            </a:r>
            <a:endParaRPr kumimoji="0" lang="ru-RU" sz="2800" b="1" i="1" u="none" strike="noStrike" kern="1200" cap="none" spc="0" normalizeH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«Осеннее настроение»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2" name="AutoShape 2" descr="Игорь Эммануилович Грабарь. Золотая осе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4" name="AutoShape 4" descr="Игорь Эммануилович Грабарь. Золотая осе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126" name="AutoShape 6" descr="Игорь Эммануилович Грабарь. Золотая осень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218" name="Picture 2" descr="https://artnow.ru/img/1293000/1293487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14289"/>
            <a:ext cx="7929618" cy="556394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214686"/>
            <a:ext cx="9144000" cy="785818"/>
          </a:xfrm>
        </p:spPr>
        <p:txBody>
          <a:bodyPr>
            <a:normAutofit fontScale="90000"/>
          </a:bodyPr>
          <a:lstStyle/>
          <a:p>
            <a:r>
              <a:rPr lang="en-US" sz="2800" b="1" i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ОСЕННИЙ ПЕЙЗАЖ</a:t>
            </a:r>
            <a:r>
              <a:rPr lang="en-US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</a:t>
            </a:r>
            <a:r>
              <a:rPr lang="ru-RU" sz="2800" b="1" i="1" dirty="0" smtClean="0"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ХИМИЧЕСКАЯ ЛАБОРАТОРИЯ</a:t>
            </a:r>
            <a:endParaRPr lang="ru-RU" sz="2800" dirty="0"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0" y="4500570"/>
            <a:ext cx="9144000" cy="785818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algn="ctr"/>
            <a:r>
              <a:rPr lang="ru-RU" sz="3200" b="1" dirty="0" smtClean="0">
                <a:solidFill>
                  <a:srgbClr val="C00000"/>
                </a:solidFill>
              </a:rPr>
              <a:t>ПРИЛАГАТЕЛЬНОЕ + СУЩЕСТВИТЕЛЬНОЕ = ТЕМА ЗАНЯТИЯ</a:t>
            </a:r>
            <a:endParaRPr lang="ru-RU" sz="3200" b="1" dirty="0">
              <a:solidFill>
                <a:srgbClr val="C00000"/>
              </a:solidFill>
            </a:endParaRPr>
          </a:p>
        </p:txBody>
      </p:sp>
      <p:pic>
        <p:nvPicPr>
          <p:cNvPr id="27650" name="Picture 2" descr="https://domocvet.com/wp-content/uploads/2020/10/d4162ecb34d8a6dc47066eccab65a15b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5692" y="0"/>
            <a:ext cx="4498308" cy="3000372"/>
          </a:xfrm>
          <a:prstGeom prst="rect">
            <a:avLst/>
          </a:prstGeom>
          <a:noFill/>
        </p:spPr>
      </p:pic>
      <p:pic>
        <p:nvPicPr>
          <p:cNvPr id="12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8055498">
            <a:off x="7558769" y="5685828"/>
            <a:ext cx="1644431" cy="1254068"/>
          </a:xfrm>
          <a:prstGeom prst="rect">
            <a:avLst/>
          </a:prstGeom>
          <a:noFill/>
        </p:spPr>
      </p:pic>
      <p:pic>
        <p:nvPicPr>
          <p:cNvPr id="27654" name="Picture 6" descr="https://crosti.ru/patterns/00/1e/47/43c7c1cee5/preview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0" y="0"/>
            <a:ext cx="4509687" cy="300037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643174" y="5838804"/>
            <a:ext cx="4071934" cy="10191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Г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.В. Щеголь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«Осенний</a:t>
            </a:r>
            <a:r>
              <a:rPr kumimoji="0" lang="ru-RU" sz="2400" b="1" i="1" u="none" strike="noStrike" kern="1200" cap="none" spc="0" normalizeH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этюд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1" name="Picture 2" descr="https://artnow.ru/img/1207000/120735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-1"/>
            <a:ext cx="6929486" cy="597090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2643174" y="5838804"/>
            <a:ext cx="4071934" cy="101919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А.В.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Шандор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«Багряная осень»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0962" name="Picture 2" descr="https://art-on-line.com.ua/9621-thickbox_default/bagryanaya-osen.jpg"/>
          <p:cNvPicPr>
            <a:picLocks noChangeAspect="1" noChangeArrowheads="1"/>
          </p:cNvPicPr>
          <p:nvPr/>
        </p:nvPicPr>
        <p:blipFill>
          <a:blip r:embed="rId3" cstate="print"/>
          <a:srcRect l="10500" t="21250" r="9999" b="21000"/>
          <a:stretch>
            <a:fillRect/>
          </a:stretch>
        </p:blipFill>
        <p:spPr bwMode="auto">
          <a:xfrm>
            <a:off x="785786" y="214290"/>
            <a:ext cx="7572428" cy="55007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5286380" y="2357430"/>
            <a:ext cx="3857620" cy="17145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В. </a:t>
            </a:r>
            <a:r>
              <a:rPr kumimoji="0" lang="ru-RU" sz="2800" b="1" i="1" u="none" strike="noStrike" kern="1200" cap="none" spc="0" normalizeH="0" baseline="0" noProof="0" dirty="0" err="1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Волосов</a:t>
            </a:r>
            <a:endParaRPr kumimoji="0" lang="ru-RU" sz="2800" b="1" i="1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сень»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1986" name="Picture 2" descr="Осень"/>
          <p:cNvPicPr>
            <a:picLocks noChangeAspect="1" noChangeArrowheads="1"/>
          </p:cNvPicPr>
          <p:nvPr/>
        </p:nvPicPr>
        <p:blipFill>
          <a:blip r:embed="rId3" cstate="print"/>
          <a:srcRect t="549"/>
          <a:stretch>
            <a:fillRect/>
          </a:stretch>
        </p:blipFill>
        <p:spPr bwMode="auto">
          <a:xfrm>
            <a:off x="-1" y="0"/>
            <a:ext cx="5309381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4" descr="https://artnow.ru/img/112000/11293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285852" y="214290"/>
            <a:ext cx="6572296" cy="5553591"/>
          </a:xfrm>
          <a:prstGeom prst="rect">
            <a:avLst/>
          </a:prstGeom>
          <a:noFill/>
          <a:ln>
            <a:solidFill>
              <a:schemeClr val="accent5">
                <a:lumMod val="75000"/>
              </a:schemeClr>
            </a:solidFill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И.П. Миргород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«Лесное озеро. Осень в Подмосковье»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5715008" y="2000240"/>
            <a:ext cx="3428992" cy="214314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28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Н.А</a:t>
            </a: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. Герасимова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</a:t>
            </a:r>
            <a:r>
              <a:rPr lang="ru-RU" sz="2400" b="1" i="1" dirty="0" smtClean="0">
                <a:solidFill>
                  <a:srgbClr val="C00000"/>
                </a:solidFill>
                <a:latin typeface="+mj-lt"/>
                <a:ea typeface="+mj-ea"/>
                <a:cs typeface="+mj-cs"/>
              </a:rPr>
              <a:t>Осенняя мозаика</a:t>
            </a: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8" name="Picture 6" descr="https://artnow.ru/img/1103000/110327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5707966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Л.А. Афремов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«Слезы осени»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46084" name="Picture 4" descr="https://afremov.com/images/product/image_1897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142852"/>
            <a:ext cx="8429684" cy="55383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0" y="5715000"/>
            <a:ext cx="9144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И.П. Майоров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400" b="1" i="1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«Осень»</a:t>
            </a:r>
            <a:endParaRPr kumimoji="0" lang="ru-RU" sz="2400" b="1" i="1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pic>
        <p:nvPicPr>
          <p:cNvPr id="8194" name="Picture 2" descr="Фото жизнь - Игорь Майоров - корневой каталог - Осень - импрессионист...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4952" y="285728"/>
            <a:ext cx="8684706" cy="55292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ransition spd="med">
    <p:blinds dir="vert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"/>
          <p:cNvPicPr/>
          <p:nvPr/>
        </p:nvPicPr>
        <p:blipFill>
          <a:blip r:embed="rId3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" name="фильм 1+1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4" cstate="print"/>
          <a:stretch>
            <a:fillRect/>
          </a:stretch>
        </p:blipFill>
        <p:spPr>
          <a:xfrm>
            <a:off x="0" y="-48795"/>
            <a:ext cx="9144000" cy="69067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795170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3" cstate="print"/>
          <a:srcRect t="4314"/>
          <a:stretch>
            <a:fillRect/>
          </a:stretch>
        </p:blipFill>
        <p:spPr bwMode="auto">
          <a:xfrm rot="2800503">
            <a:off x="6848461" y="87147"/>
            <a:ext cx="2698840" cy="2058175"/>
          </a:xfrm>
          <a:prstGeom prst="rect">
            <a:avLst/>
          </a:prstGeom>
          <a:noFill/>
        </p:spPr>
      </p:pic>
      <p:pic>
        <p:nvPicPr>
          <p:cNvPr id="51204" name="Picture 4" descr="https://abrakadabra.fun/uploads/posts/2021-12/1639439177_10-abrakadabra-fun-p-risovat-na-prozrachnom-fone-11.png"/>
          <p:cNvPicPr>
            <a:picLocks noChangeAspect="1" noChangeArrowheads="1"/>
          </p:cNvPicPr>
          <p:nvPr/>
        </p:nvPicPr>
        <p:blipFill>
          <a:blip r:embed="rId4" cstate="print"/>
          <a:srcRect l="7974" t="12655" r="7725" b="18444"/>
          <a:stretch>
            <a:fillRect/>
          </a:stretch>
        </p:blipFill>
        <p:spPr bwMode="auto">
          <a:xfrm>
            <a:off x="357158" y="3929066"/>
            <a:ext cx="4032602" cy="2670237"/>
          </a:xfrm>
          <a:prstGeom prst="rect">
            <a:avLst/>
          </a:prstGeom>
          <a:noFill/>
        </p:spPr>
      </p:pic>
      <p:sp>
        <p:nvSpPr>
          <p:cNvPr id="14" name="TextBox 13"/>
          <p:cNvSpPr txBox="1"/>
          <p:nvPr/>
        </p:nvSpPr>
        <p:spPr>
          <a:xfrm>
            <a:off x="1285852" y="1357298"/>
            <a:ext cx="6436377" cy="31743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smtClean="0">
                <a:solidFill>
                  <a:srgbClr val="C00000"/>
                </a:solidFill>
              </a:rPr>
              <a:t>Возьму мольберт и нарисую Осень ...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Узор из листьев красных с золотым,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А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пОверху</a:t>
            </a:r>
            <a:r>
              <a:rPr lang="ru-RU" sz="2800" b="1" i="1" dirty="0" smtClean="0">
                <a:solidFill>
                  <a:srgbClr val="C00000"/>
                </a:solidFill>
              </a:rPr>
              <a:t> мазок, как неба просинь,</a:t>
            </a:r>
            <a:br>
              <a:rPr lang="ru-RU" sz="2800" b="1" i="1" dirty="0" smtClean="0">
                <a:solidFill>
                  <a:srgbClr val="C00000"/>
                </a:solidFill>
              </a:rPr>
            </a:br>
            <a:r>
              <a:rPr lang="ru-RU" sz="2800" b="1" i="1" dirty="0" smtClean="0">
                <a:solidFill>
                  <a:srgbClr val="C00000"/>
                </a:solidFill>
              </a:rPr>
              <a:t>Добавлю бирюзы и серости, как дым.</a:t>
            </a:r>
          </a:p>
          <a:p>
            <a:pPr algn="r">
              <a:lnSpc>
                <a:spcPct val="150000"/>
              </a:lnSpc>
            </a:pPr>
            <a:r>
              <a:rPr lang="ru-RU" sz="2400" i="1" dirty="0" smtClean="0">
                <a:solidFill>
                  <a:srgbClr val="C00000"/>
                </a:solidFill>
              </a:rPr>
              <a:t>Татьяна Штаб</a:t>
            </a:r>
            <a:endParaRPr lang="ru-RU" sz="24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vistapointe.net/images/saxophone-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74325"/>
            <a:ext cx="1428760" cy="1677469"/>
          </a:xfrm>
          <a:prstGeom prst="rect">
            <a:avLst/>
          </a:prstGeom>
          <a:noFill/>
        </p:spPr>
      </p:pic>
      <p:pic>
        <p:nvPicPr>
          <p:cNvPr id="7" name="Саксофон j,htpfyysq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714348" y="1643050"/>
            <a:ext cx="447676" cy="447676"/>
          </a:xfrm>
          <a:prstGeom prst="rect">
            <a:avLst/>
          </a:prstGeom>
        </p:spPr>
      </p:pic>
      <p:pic>
        <p:nvPicPr>
          <p:cNvPr id="9" name="Picture 10" descr="https://i.pinimg.com/originals/ec/a2/d3/eca2d31b4eb9c3e921abba098b69368f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28793" y="0"/>
            <a:ext cx="1629251" cy="1571612"/>
          </a:xfrm>
          <a:prstGeom prst="rect">
            <a:avLst/>
          </a:prstGeom>
          <a:noFill/>
        </p:spPr>
      </p:pic>
      <p:pic>
        <p:nvPicPr>
          <p:cNvPr id="10" name="Picture 12" descr="https://clipart-db.ru/file_content/rastr/guitar_01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86446" y="-1"/>
            <a:ext cx="1357290" cy="1689687"/>
          </a:xfrm>
          <a:prstGeom prst="rect">
            <a:avLst/>
          </a:prstGeom>
          <a:noFill/>
        </p:spPr>
      </p:pic>
      <p:pic>
        <p:nvPicPr>
          <p:cNvPr id="11" name="Picture 6" descr="https://img-fotki.yandex.ru/get/477464/200418627.228/0_1bd731_579593c6_orig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58082" y="142852"/>
            <a:ext cx="1500198" cy="1729335"/>
          </a:xfrm>
          <a:prstGeom prst="rect">
            <a:avLst/>
          </a:prstGeom>
          <a:noFill/>
        </p:spPr>
      </p:pic>
      <p:pic>
        <p:nvPicPr>
          <p:cNvPr id="13" name="роял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7929586" y="1785926"/>
            <a:ext cx="447676" cy="447676"/>
          </a:xfrm>
          <a:prstGeom prst="rect">
            <a:avLst/>
          </a:prstGeom>
        </p:spPr>
      </p:pic>
      <p:pic>
        <p:nvPicPr>
          <p:cNvPr id="41986" name="Picture 2" descr="https://www.pngmart.com/files/15/Vector-Bamboo-Flute-Transparent-PN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496" y="214290"/>
            <a:ext cx="1714480" cy="1160524"/>
          </a:xfrm>
          <a:prstGeom prst="rect">
            <a:avLst/>
          </a:prstGeom>
          <a:noFill/>
        </p:spPr>
      </p:pic>
      <p:pic>
        <p:nvPicPr>
          <p:cNvPr id="15" name="Гитар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print"/>
          <a:stretch>
            <a:fillRect/>
          </a:stretch>
        </p:blipFill>
        <p:spPr>
          <a:xfrm>
            <a:off x="6143636" y="1714488"/>
            <a:ext cx="428628" cy="428628"/>
          </a:xfrm>
          <a:prstGeom prst="rect">
            <a:avLst/>
          </a:prstGeom>
        </p:spPr>
      </p:pic>
      <p:pic>
        <p:nvPicPr>
          <p:cNvPr id="16" name="скрипка 2 (mp3cut.net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 cstate="print"/>
          <a:stretch>
            <a:fillRect/>
          </a:stretch>
        </p:blipFill>
        <p:spPr>
          <a:xfrm>
            <a:off x="2786050" y="1643050"/>
            <a:ext cx="447676" cy="447676"/>
          </a:xfrm>
          <a:prstGeom prst="rect">
            <a:avLst/>
          </a:prstGeom>
        </p:spPr>
      </p:pic>
      <p:pic>
        <p:nvPicPr>
          <p:cNvPr id="18" name="Звук Осеннего Дождя для Отдыха и Сна _ Звуки Природы.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5"/>
          </p:nvPr>
        </p:nvPicPr>
        <p:blipFill>
          <a:blip r:embed="rId17" cstate="print"/>
          <a:stretch>
            <a:fillRect/>
          </a:stretch>
        </p:blipFill>
        <p:spPr>
          <a:xfrm>
            <a:off x="1214414" y="2357430"/>
            <a:ext cx="6858047" cy="5143536"/>
          </a:xfrm>
          <a:prstGeom prst="rect">
            <a:avLst/>
          </a:prstGeom>
        </p:spPr>
      </p:pic>
      <p:pic>
        <p:nvPicPr>
          <p:cNvPr id="17" name="флейта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8" cstate="print"/>
          <a:stretch>
            <a:fillRect/>
          </a:stretch>
        </p:blipFill>
        <p:spPr>
          <a:xfrm>
            <a:off x="4429124" y="1643050"/>
            <a:ext cx="500066" cy="50006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08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331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22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76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video>
              <p:cMediaNode>
                <p:cTn id="31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video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6" dur="1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9507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142844" y="4857760"/>
            <a:ext cx="3440411" cy="2000239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2209249">
            <a:off x="7197029" y="178795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14282" y="2285992"/>
            <a:ext cx="8715436" cy="12100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ru-RU" sz="5400" b="1" i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Осенняя лаборатория</a:t>
            </a: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vistapointe.net/images/saxophone-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74325"/>
            <a:ext cx="1357322" cy="1593596"/>
          </a:xfrm>
          <a:prstGeom prst="rect">
            <a:avLst/>
          </a:prstGeom>
          <a:noFill/>
        </p:spPr>
      </p:pic>
      <p:pic>
        <p:nvPicPr>
          <p:cNvPr id="7" name="Саксофон j,htpfyysq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1071538" y="1714488"/>
            <a:ext cx="447676" cy="447676"/>
          </a:xfrm>
          <a:prstGeom prst="rect">
            <a:avLst/>
          </a:prstGeom>
        </p:spPr>
      </p:pic>
      <p:pic>
        <p:nvPicPr>
          <p:cNvPr id="9" name="Picture 10" descr="https://i.pinimg.com/originals/ec/a2/d3/eca2d31b4eb9c3e921abba098b69368f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28793" y="0"/>
            <a:ext cx="1714513" cy="1653858"/>
          </a:xfrm>
          <a:prstGeom prst="rect">
            <a:avLst/>
          </a:prstGeom>
          <a:noFill/>
        </p:spPr>
      </p:pic>
      <p:pic>
        <p:nvPicPr>
          <p:cNvPr id="10" name="Picture 12" descr="https://clipart-db.ru/file_content/rastr/guitar_01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86446" y="-1"/>
            <a:ext cx="1319828" cy="1643051"/>
          </a:xfrm>
          <a:prstGeom prst="rect">
            <a:avLst/>
          </a:prstGeom>
          <a:noFill/>
        </p:spPr>
      </p:pic>
      <p:pic>
        <p:nvPicPr>
          <p:cNvPr id="11" name="Picture 6" descr="https://img-fotki.yandex.ru/get/477464/200418627.228/0_1bd731_579593c6_orig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58082" y="0"/>
            <a:ext cx="1500198" cy="1729335"/>
          </a:xfrm>
          <a:prstGeom prst="rect">
            <a:avLst/>
          </a:prstGeom>
          <a:noFill/>
        </p:spPr>
      </p:pic>
      <p:pic>
        <p:nvPicPr>
          <p:cNvPr id="13" name="роял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7858148" y="1785926"/>
            <a:ext cx="447676" cy="447676"/>
          </a:xfrm>
          <a:prstGeom prst="rect">
            <a:avLst/>
          </a:prstGeom>
        </p:spPr>
      </p:pic>
      <p:pic>
        <p:nvPicPr>
          <p:cNvPr id="41986" name="Picture 2" descr="https://www.pngmart.com/files/15/Vector-Bamboo-Flute-Transparent-PN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496" y="214290"/>
            <a:ext cx="1714480" cy="1160524"/>
          </a:xfrm>
          <a:prstGeom prst="rect">
            <a:avLst/>
          </a:prstGeom>
          <a:noFill/>
        </p:spPr>
      </p:pic>
      <p:pic>
        <p:nvPicPr>
          <p:cNvPr id="15" name="Гитар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print"/>
          <a:stretch>
            <a:fillRect/>
          </a:stretch>
        </p:blipFill>
        <p:spPr>
          <a:xfrm>
            <a:off x="6143636" y="1714488"/>
            <a:ext cx="428628" cy="428628"/>
          </a:xfrm>
          <a:prstGeom prst="rect">
            <a:avLst/>
          </a:prstGeom>
        </p:spPr>
      </p:pic>
      <p:pic>
        <p:nvPicPr>
          <p:cNvPr id="16" name="скрипка 2 (mp3cut.net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 cstate="print"/>
          <a:stretch>
            <a:fillRect/>
          </a:stretch>
        </p:blipFill>
        <p:spPr>
          <a:xfrm>
            <a:off x="2857488" y="1714488"/>
            <a:ext cx="447676" cy="447676"/>
          </a:xfrm>
          <a:prstGeom prst="rect">
            <a:avLst/>
          </a:prstGeom>
        </p:spPr>
      </p:pic>
      <p:pic>
        <p:nvPicPr>
          <p:cNvPr id="17" name="АСМР. Шорох осенней листвы под ногами. Шаги по опавшей листве. (online-video-cutter.com).mp4">
            <a:hlinkClick r:id="" action="ppaction://media"/>
          </p:cNvPr>
          <p:cNvPicPr>
            <a:picLocks noRot="1" noChangeAspect="1"/>
          </p:cNvPicPr>
          <p:nvPr>
            <a:videoFile r:link="rId5"/>
          </p:nvPr>
        </p:nvPicPr>
        <p:blipFill>
          <a:blip r:embed="rId17" cstate="print"/>
          <a:stretch>
            <a:fillRect/>
          </a:stretch>
        </p:blipFill>
        <p:spPr>
          <a:xfrm>
            <a:off x="1214414" y="2214554"/>
            <a:ext cx="6810422" cy="5107817"/>
          </a:xfrm>
          <a:prstGeom prst="rect">
            <a:avLst/>
          </a:prstGeom>
        </p:spPr>
      </p:pic>
      <p:pic>
        <p:nvPicPr>
          <p:cNvPr id="18" name="флейта.mp3">
            <a:hlinkClick r:id="" action="ppaction://media"/>
          </p:cNvPr>
          <p:cNvPicPr>
            <a:picLocks noRot="1" noChangeAspect="1"/>
          </p:cNvPicPr>
          <p:nvPr>
            <a:audioFile r:link="rId6"/>
          </p:nvPr>
        </p:nvPicPr>
        <p:blipFill>
          <a:blip r:embed="rId18" cstate="print"/>
          <a:stretch>
            <a:fillRect/>
          </a:stretch>
        </p:blipFill>
        <p:spPr>
          <a:xfrm>
            <a:off x="4429124" y="1714488"/>
            <a:ext cx="447676" cy="44767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08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331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22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76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35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vide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video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" dur="395079" fill="hold"/>
                                        <p:tgtEl>
                                          <p:spTgt spid="1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audio>
              <p:cMediaNode>
                <p:cTn id="4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"/>
                </p:tgtEl>
              </p:cMediaNode>
            </p:audio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"/>
          <p:cNvPicPr/>
          <p:nvPr/>
        </p:nvPicPr>
        <p:blipFill>
          <a:blip r:embed="rId8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4" descr="https://vistapointe.net/images/saxophone-6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57158" y="74325"/>
            <a:ext cx="1428760" cy="1677469"/>
          </a:xfrm>
          <a:prstGeom prst="rect">
            <a:avLst/>
          </a:prstGeom>
          <a:noFill/>
        </p:spPr>
      </p:pic>
      <p:pic>
        <p:nvPicPr>
          <p:cNvPr id="7" name="Саксофон j,htpfyysq (mp3cut.net)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0" cstate="print"/>
          <a:stretch>
            <a:fillRect/>
          </a:stretch>
        </p:blipFill>
        <p:spPr>
          <a:xfrm>
            <a:off x="1214414" y="1714488"/>
            <a:ext cx="447676" cy="447676"/>
          </a:xfrm>
          <a:prstGeom prst="rect">
            <a:avLst/>
          </a:prstGeom>
        </p:spPr>
      </p:pic>
      <p:pic>
        <p:nvPicPr>
          <p:cNvPr id="9" name="Picture 10" descr="https://i.pinimg.com/originals/ec/a2/d3/eca2d31b4eb9c3e921abba098b69368f.pn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1928793" y="-1"/>
            <a:ext cx="1643075" cy="1584947"/>
          </a:xfrm>
          <a:prstGeom prst="rect">
            <a:avLst/>
          </a:prstGeom>
          <a:noFill/>
        </p:spPr>
      </p:pic>
      <p:pic>
        <p:nvPicPr>
          <p:cNvPr id="10" name="Picture 12" descr="https://clipart-db.ru/file_content/rastr/guitar_011.pn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5786446" y="-1"/>
            <a:ext cx="1357290" cy="1689687"/>
          </a:xfrm>
          <a:prstGeom prst="rect">
            <a:avLst/>
          </a:prstGeom>
          <a:noFill/>
        </p:spPr>
      </p:pic>
      <p:pic>
        <p:nvPicPr>
          <p:cNvPr id="11" name="Picture 6" descr="https://img-fotki.yandex.ru/get/477464/200418627.228/0_1bd731_579593c6_orig.pn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358082" y="142852"/>
            <a:ext cx="1500198" cy="1729335"/>
          </a:xfrm>
          <a:prstGeom prst="rect">
            <a:avLst/>
          </a:prstGeom>
          <a:noFill/>
        </p:spPr>
      </p:pic>
      <p:pic>
        <p:nvPicPr>
          <p:cNvPr id="13" name="рояль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14" cstate="print"/>
          <a:stretch>
            <a:fillRect/>
          </a:stretch>
        </p:blipFill>
        <p:spPr>
          <a:xfrm>
            <a:off x="7858148" y="1785926"/>
            <a:ext cx="447676" cy="447676"/>
          </a:xfrm>
          <a:prstGeom prst="rect">
            <a:avLst/>
          </a:prstGeom>
        </p:spPr>
      </p:pic>
      <p:pic>
        <p:nvPicPr>
          <p:cNvPr id="41986" name="Picture 2" descr="https://www.pngmart.com/files/15/Vector-Bamboo-Flute-Transparent-PNG.pn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4000496" y="214290"/>
            <a:ext cx="1714480" cy="1160524"/>
          </a:xfrm>
          <a:prstGeom prst="rect">
            <a:avLst/>
          </a:prstGeom>
          <a:noFill/>
        </p:spPr>
      </p:pic>
      <p:pic>
        <p:nvPicPr>
          <p:cNvPr id="15" name="Гитара.mp3">
            <a:hlinkClick r:id="" action="ppaction://media"/>
          </p:cNvPr>
          <p:cNvPicPr>
            <a:picLocks noRot="1" noChangeAspect="1"/>
          </p:cNvPicPr>
          <p:nvPr>
            <a:audioFile r:link="rId3"/>
          </p:nvPr>
        </p:nvPicPr>
        <p:blipFill>
          <a:blip r:embed="rId14" cstate="print"/>
          <a:stretch>
            <a:fillRect/>
          </a:stretch>
        </p:blipFill>
        <p:spPr>
          <a:xfrm>
            <a:off x="6072198" y="1714488"/>
            <a:ext cx="428628" cy="428628"/>
          </a:xfrm>
          <a:prstGeom prst="rect">
            <a:avLst/>
          </a:prstGeom>
        </p:spPr>
      </p:pic>
      <p:pic>
        <p:nvPicPr>
          <p:cNvPr id="16" name="скрипка 2 (mp3cut.net).mp3">
            <a:hlinkClick r:id="" action="ppaction://media"/>
          </p:cNvPr>
          <p:cNvPicPr>
            <a:picLocks noRot="1" noChangeAspect="1"/>
          </p:cNvPicPr>
          <p:nvPr>
            <a:audioFile r:link="rId4"/>
          </p:nvPr>
        </p:nvPicPr>
        <p:blipFill>
          <a:blip r:embed="rId16" cstate="print"/>
          <a:stretch>
            <a:fillRect/>
          </a:stretch>
        </p:blipFill>
        <p:spPr>
          <a:xfrm>
            <a:off x="2857488" y="1714488"/>
            <a:ext cx="447676" cy="447676"/>
          </a:xfrm>
          <a:prstGeom prst="rect">
            <a:avLst/>
          </a:prstGeom>
        </p:spPr>
      </p:pic>
      <p:pic>
        <p:nvPicPr>
          <p:cNvPr id="17" name="флейта.mp3">
            <a:hlinkClick r:id="" action="ppaction://media"/>
          </p:cNvPr>
          <p:cNvPicPr>
            <a:picLocks noRot="1" noChangeAspect="1"/>
          </p:cNvPicPr>
          <p:nvPr>
            <a:audioFile r:link="rId5"/>
          </p:nvPr>
        </p:nvPicPr>
        <p:blipFill>
          <a:blip r:embed="rId10" cstate="print"/>
          <a:stretch>
            <a:fillRect/>
          </a:stretch>
        </p:blipFill>
        <p:spPr>
          <a:xfrm>
            <a:off x="4429124" y="1643050"/>
            <a:ext cx="500066" cy="500066"/>
          </a:xfrm>
          <a:prstGeom prst="rect">
            <a:avLst/>
          </a:prstGeom>
        </p:spPr>
      </p:pic>
      <p:pic>
        <p:nvPicPr>
          <p:cNvPr id="19" name="Осенний ветер 2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6"/>
          </p:nvPr>
        </p:nvPicPr>
        <p:blipFill>
          <a:blip r:embed="rId17" cstate="print"/>
          <a:stretch>
            <a:fillRect/>
          </a:stretch>
        </p:blipFill>
        <p:spPr>
          <a:xfrm>
            <a:off x="1190601" y="2285992"/>
            <a:ext cx="6738985" cy="505423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70847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203311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3" dur="192236" fill="hold"/>
                                        <p:tgtEl>
                                          <p:spTgt spid="1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audio>
              <p:cMediaNode>
                <p:cTn id="2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5"/>
                </p:tgtEl>
              </p:cMediaNode>
            </p:audio>
            <p:seq concurrent="1" nextAc="seek">
              <p:cTn id="25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6" fill="hold">
                      <p:stCondLst>
                        <p:cond delay="0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9" dur="177662" fill="hold"/>
                                        <p:tgtEl>
                                          <p:spTgt spid="1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audio>
              <p:cMediaNode>
                <p:cTn id="3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6"/>
                </p:tgtEl>
              </p:cMediaNode>
            </p:audio>
            <p:seq concurrent="1" nextAc="seek">
              <p:cTn id="31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2" fill="hold">
                      <p:stCondLst>
                        <p:cond delay="0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5" dur="395079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audio>
              <p:cMediaNode>
                <p:cTn id="36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  <p:video>
              <p:cMediaNode>
                <p:cTn id="3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19"/>
                </p:tgtEl>
              </p:cMediaNode>
            </p:video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42" dur="1" fill="hold"/>
                                        <p:tgtEl>
                                          <p:spTgt spid="1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142844" y="4905914"/>
            <a:ext cx="3357586" cy="1952085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>
            <a:off x="7215206" y="-214338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428596" y="714356"/>
            <a:ext cx="8286808" cy="52937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1" dirty="0" smtClean="0">
                <a:solidFill>
                  <a:srgbClr val="C00000"/>
                </a:solidFill>
              </a:rPr>
              <a:t>	</a:t>
            </a:r>
            <a:r>
              <a:rPr lang="ru-RU" sz="3800" b="1" i="1" dirty="0" smtClean="0">
                <a:solidFill>
                  <a:srgbClr val="C00000"/>
                </a:solidFill>
              </a:rPr>
              <a:t>«Начиная стихотворение, поэт, как правило, не знает, чем оно кончится, и порой оказывается очень удивлён тем, что получилось, ибо часто получается лучше, чем он предполагал, часть мысли его заходит дальше, чем он рассчитывал». </a:t>
            </a:r>
          </a:p>
          <a:p>
            <a:pPr algn="r"/>
            <a:r>
              <a:rPr lang="ru-RU" sz="3200" b="1" i="1" dirty="0" smtClean="0">
                <a:solidFill>
                  <a:srgbClr val="C00000"/>
                </a:solidFill>
              </a:rPr>
              <a:t>И. А. Бродский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3" cstate="print"/>
          <a:srcRect l="2500" t="5598" r="3749" b="21618"/>
          <a:stretch>
            <a:fillRect/>
          </a:stretch>
        </p:blipFill>
        <p:spPr bwMode="auto">
          <a:xfrm>
            <a:off x="0" y="0"/>
            <a:ext cx="6388136" cy="221455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428728" y="1643050"/>
            <a:ext cx="7358114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Оказывается</a:t>
            </a:r>
            <a:r>
              <a:rPr lang="ru-RU" sz="4000" b="1" i="1" dirty="0" smtClean="0">
                <a:solidFill>
                  <a:srgbClr val="C00000"/>
                </a:solidFill>
              </a:rPr>
              <a:t>,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Я сейчас понял,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Мне понравилось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А я не знал,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Я не думал, …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3" cstate="print"/>
          <a:srcRect l="2500" t="5598" r="3749" b="21618"/>
          <a:stretch>
            <a:fillRect/>
          </a:stretch>
        </p:blipFill>
        <p:spPr bwMode="auto">
          <a:xfrm>
            <a:off x="0" y="0"/>
            <a:ext cx="6388136" cy="2214554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785786" y="1857364"/>
            <a:ext cx="7358114" cy="36625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4000" b="1" i="1" dirty="0" smtClean="0">
                <a:solidFill>
                  <a:srgbClr val="C00000"/>
                </a:solidFill>
              </a:rPr>
              <a:t>	</a:t>
            </a:r>
            <a:r>
              <a:rPr lang="ru-RU" sz="3800" b="1" i="1" dirty="0" smtClean="0">
                <a:solidFill>
                  <a:srgbClr val="C00000"/>
                </a:solidFill>
              </a:rPr>
              <a:t>«</a:t>
            </a:r>
            <a:r>
              <a:rPr lang="ru-RU" sz="4000" b="1" i="1" dirty="0" smtClean="0">
                <a:solidFill>
                  <a:srgbClr val="C00000"/>
                </a:solidFill>
              </a:rPr>
              <a:t>Чем богаче эстетический опыт индивидуума, чем твёрже его вкус, тем чётче его нравственный выбор, тем он свободнее…</a:t>
            </a:r>
            <a:r>
              <a:rPr lang="ru-RU" sz="3800" b="1" i="1" dirty="0" smtClean="0">
                <a:solidFill>
                  <a:srgbClr val="C00000"/>
                </a:solidFill>
              </a:rPr>
              <a:t>». </a:t>
            </a:r>
          </a:p>
          <a:p>
            <a:pPr algn="r"/>
            <a:r>
              <a:rPr lang="ru-RU" sz="3200" b="1" i="1" dirty="0" smtClean="0">
                <a:solidFill>
                  <a:srgbClr val="C00000"/>
                </a:solidFill>
              </a:rPr>
              <a:t>И. А. Бродский</a:t>
            </a:r>
            <a:endParaRPr lang="ru-RU" sz="32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142844" y="4857760"/>
            <a:ext cx="3440411" cy="2000239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2209249">
            <a:off x="7197029" y="178795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00100" y="1071546"/>
            <a:ext cx="571504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	Вероятно,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        Скорее всего,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        Уверен, что …</a:t>
            </a:r>
          </a:p>
          <a:p>
            <a:pPr>
              <a:lnSpc>
                <a:spcPct val="150000"/>
              </a:lnSpc>
            </a:pPr>
            <a:r>
              <a:rPr lang="ru-RU" sz="4000" b="1" i="1" dirty="0" smtClean="0">
                <a:solidFill>
                  <a:srgbClr val="C00000"/>
                </a:solidFill>
              </a:rPr>
              <a:t>        Может быть, …</a:t>
            </a:r>
            <a:endParaRPr lang="ru-RU" sz="4000" b="1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142844" y="4857760"/>
            <a:ext cx="3440411" cy="2000239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2209249">
            <a:off x="7197029" y="178795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571472" y="1214422"/>
            <a:ext cx="8286808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600" b="1" i="1" dirty="0" smtClean="0">
                <a:solidFill>
                  <a:srgbClr val="C00000"/>
                </a:solidFill>
              </a:rPr>
              <a:t>Ах, Художник, Художник…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Напиши мне красивую осень,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И пускай даже будет обычным неброский сюжет…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Напиши мне осеннего неба прохладную просинь,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И немного дождя…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Чтобы капали с веток чудесной мелодии ноты,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Чтобы флейта звучала и с нежностью пел саксофон.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Напиши же мне осень, Художник, </a:t>
            </a:r>
          </a:p>
          <a:p>
            <a:r>
              <a:rPr lang="ru-RU" sz="2600" b="1" i="1" dirty="0" smtClean="0">
                <a:solidFill>
                  <a:srgbClr val="C00000"/>
                </a:solidFill>
              </a:rPr>
              <a:t>Для меня, для одной…</a:t>
            </a: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142844" y="4857760"/>
            <a:ext cx="3440411" cy="2000239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2209249">
            <a:off x="7197029" y="178795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57224" y="1714488"/>
            <a:ext cx="735811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i="1" dirty="0" err="1" smtClean="0">
                <a:solidFill>
                  <a:srgbClr val="C00000"/>
                </a:solidFill>
              </a:rPr>
              <a:t>Бӕлӕстӕй зӕрин сыфтӕртӕ згъӕлы,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pPr>
              <a:lnSpc>
                <a:spcPct val="150000"/>
              </a:lnSpc>
            </a:pPr>
            <a:r>
              <a:rPr lang="ru-RU" sz="2800" b="1" i="1" dirty="0" err="1" smtClean="0">
                <a:solidFill>
                  <a:srgbClr val="C00000"/>
                </a:solidFill>
              </a:rPr>
              <a:t>Фӕззӕг </a:t>
            </a:r>
            <a:r>
              <a:rPr lang="ru-RU" sz="2800" b="1" i="1" dirty="0" smtClean="0">
                <a:solidFill>
                  <a:srgbClr val="C00000"/>
                </a:solidFill>
              </a:rPr>
              <a:t>у,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рӕгъӕд кӕрдойау, </a:t>
            </a:r>
            <a:r>
              <a:rPr lang="ru-RU" sz="2800" b="1" i="1" dirty="0" smtClean="0">
                <a:solidFill>
                  <a:srgbClr val="C00000"/>
                </a:solidFill>
              </a:rPr>
              <a:t>бур.</a:t>
            </a:r>
          </a:p>
          <a:p>
            <a:pPr>
              <a:lnSpc>
                <a:spcPct val="150000"/>
              </a:lnSpc>
            </a:pPr>
            <a:r>
              <a:rPr lang="ru-RU" sz="2800" b="1" i="1" dirty="0" err="1" smtClean="0">
                <a:solidFill>
                  <a:srgbClr val="C00000"/>
                </a:solidFill>
              </a:rPr>
              <a:t>Къӕбицты сырхварс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фӕткъуытӕ худынц</a:t>
            </a:r>
            <a:r>
              <a:rPr lang="ru-RU" sz="2800" b="1" i="1" dirty="0" smtClean="0">
                <a:solidFill>
                  <a:srgbClr val="C00000"/>
                </a:solidFill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2800" b="1" i="1" dirty="0" err="1" smtClean="0">
                <a:solidFill>
                  <a:srgbClr val="C00000"/>
                </a:solidFill>
              </a:rPr>
              <a:t>Хордӕттӕ уӕззау улӕфт кӕнынц.</a:t>
            </a:r>
            <a:endParaRPr lang="ru-RU" sz="2800" b="1" i="1" dirty="0" smtClean="0">
              <a:solidFill>
                <a:srgbClr val="C00000"/>
              </a:solidFill>
            </a:endParaRPr>
          </a:p>
          <a:p>
            <a:endParaRPr lang="ru-RU" sz="2600" b="1" i="1" dirty="0" smtClean="0">
              <a:solidFill>
                <a:srgbClr val="C00000"/>
              </a:solidFill>
            </a:endParaRPr>
          </a:p>
          <a:p>
            <a:pPr algn="r"/>
            <a:r>
              <a:rPr lang="ru-RU" sz="2600" i="1" dirty="0" err="1" smtClean="0">
                <a:solidFill>
                  <a:srgbClr val="C00000"/>
                </a:solidFill>
              </a:rPr>
              <a:t>Бестауты</a:t>
            </a:r>
            <a:r>
              <a:rPr lang="ru-RU" sz="2600" i="1" dirty="0" smtClean="0">
                <a:solidFill>
                  <a:srgbClr val="C00000"/>
                </a:solidFill>
              </a:rPr>
              <a:t> </a:t>
            </a:r>
            <a:r>
              <a:rPr lang="ru-RU" sz="2600" i="1" dirty="0" err="1" smtClean="0">
                <a:solidFill>
                  <a:srgbClr val="C00000"/>
                </a:solidFill>
              </a:rPr>
              <a:t>Гиу</a:t>
            </a:r>
            <a:r>
              <a:rPr lang="ru-RU" sz="2600" i="1" dirty="0" err="1" smtClean="0">
                <a:solidFill>
                  <a:srgbClr val="C00000"/>
                </a:solidFill>
                <a:latin typeface="Calibri"/>
                <a:cs typeface="Calibri"/>
              </a:rPr>
              <a:t>ӕрги</a:t>
            </a:r>
            <a:endParaRPr lang="ru-RU" sz="26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82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3" cstate="print"/>
          <a:srcRect l="2500" t="5598" r="3749" b="21618"/>
          <a:stretch>
            <a:fillRect/>
          </a:stretch>
        </p:blipFill>
        <p:spPr bwMode="auto">
          <a:xfrm>
            <a:off x="0" y="0"/>
            <a:ext cx="5357850" cy="1857388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857224" y="1656576"/>
            <a:ext cx="7858244" cy="52014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i="1" dirty="0" err="1" smtClean="0">
                <a:solidFill>
                  <a:srgbClr val="C00000"/>
                </a:solidFill>
              </a:rPr>
              <a:t>Ӕнкъард  рӕстӕг!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Цӕстӕнгасӕн рӕвдауӕн!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err="1" smtClean="0">
                <a:solidFill>
                  <a:srgbClr val="C00000"/>
                </a:solidFill>
              </a:rPr>
              <a:t>Ӕхсызгон </a:t>
            </a:r>
            <a:r>
              <a:rPr lang="ru-RU" sz="2800" b="1" i="1" dirty="0" smtClean="0">
                <a:solidFill>
                  <a:srgbClr val="C00000"/>
                </a:solidFill>
              </a:rPr>
              <a:t>у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мӕнӕн дӕ хӕрзӕбон фидыц</a:t>
            </a:r>
            <a:r>
              <a:rPr lang="ru-RU" sz="2800" b="1" i="1" dirty="0" smtClean="0">
                <a:solidFill>
                  <a:srgbClr val="C00000"/>
                </a:solidFill>
              </a:rPr>
              <a:t> -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err="1" smtClean="0">
                <a:solidFill>
                  <a:srgbClr val="C00000"/>
                </a:solidFill>
              </a:rPr>
              <a:t>Ӕз уарзын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ӕрдзы дзаджджынхуыз</a:t>
            </a:r>
            <a:r>
              <a:rPr lang="ru-RU" sz="2800" b="1" i="1" dirty="0" smtClean="0">
                <a:solidFill>
                  <a:srgbClr val="C00000"/>
                </a:solidFill>
              </a:rPr>
              <a:t> </a:t>
            </a:r>
            <a:r>
              <a:rPr lang="ru-RU" sz="2800" b="1" i="1" dirty="0" err="1" smtClean="0">
                <a:solidFill>
                  <a:srgbClr val="C00000"/>
                </a:solidFill>
              </a:rPr>
              <a:t>ивгъуыйӕн,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err="1" smtClean="0">
                <a:solidFill>
                  <a:srgbClr val="C00000"/>
                </a:solidFill>
              </a:rPr>
              <a:t>Игӕр, сыгъдӕг зӕрин уӕлӕдарӕс</a:t>
            </a:r>
            <a:r>
              <a:rPr lang="ru-RU" sz="2800" b="1" dirty="0" err="1" smtClean="0">
                <a:solidFill>
                  <a:srgbClr val="C00000"/>
                </a:solidFill>
              </a:rPr>
              <a:t> </a:t>
            </a:r>
            <a:r>
              <a:rPr lang="ru-RU" sz="2800" b="1" i="1" smtClean="0">
                <a:solidFill>
                  <a:srgbClr val="C00000"/>
                </a:solidFill>
              </a:rPr>
              <a:t>хъӕдӕн</a:t>
            </a:r>
            <a:r>
              <a:rPr lang="ru-RU" sz="2800" b="1" i="1" dirty="0" err="1" smtClean="0">
                <a:solidFill>
                  <a:srgbClr val="C00000"/>
                </a:solidFill>
              </a:rPr>
              <a:t>.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i="1" dirty="0" smtClean="0">
                <a:solidFill>
                  <a:srgbClr val="C00000"/>
                </a:solidFill>
              </a:rPr>
              <a:t>                                                  </a:t>
            </a:r>
            <a:endParaRPr lang="ru-RU" sz="2400" i="1" dirty="0" smtClean="0">
              <a:solidFill>
                <a:srgbClr val="C00000"/>
              </a:solidFill>
            </a:endParaRPr>
          </a:p>
          <a:p>
            <a:endParaRPr lang="ru-RU" sz="2800" i="1" dirty="0" smtClean="0">
              <a:solidFill>
                <a:srgbClr val="C00000"/>
              </a:solidFill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Желтеют, темнеют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Трава и кусты,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На скатах щербатых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800" b="1" i="1" dirty="0" smtClean="0">
                <a:solidFill>
                  <a:srgbClr val="C00000"/>
                </a:solidFill>
              </a:rPr>
              <a:t>Туманы густы.</a:t>
            </a:r>
            <a:endParaRPr lang="ru-RU" sz="2800" dirty="0" smtClean="0">
              <a:solidFill>
                <a:srgbClr val="C00000"/>
              </a:solidFill>
            </a:endParaRPr>
          </a:p>
          <a:p>
            <a:r>
              <a:rPr lang="ru-RU" sz="2400" i="1" dirty="0" smtClean="0">
                <a:solidFill>
                  <a:srgbClr val="C00000"/>
                </a:solidFill>
              </a:rPr>
              <a:t>                         </a:t>
            </a:r>
          </a:p>
          <a:p>
            <a:endParaRPr lang="ru-RU" sz="2800" dirty="0">
              <a:solidFill>
                <a:srgbClr val="C0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29190" y="3571876"/>
            <a:ext cx="39618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(А.С. Пушкин «</a:t>
            </a:r>
            <a:r>
              <a:rPr lang="ru-RU" sz="2800" i="1" dirty="0" err="1" smtClean="0">
                <a:solidFill>
                  <a:srgbClr val="C00000"/>
                </a:solidFill>
              </a:rPr>
              <a:t>Ф</a:t>
            </a:r>
            <a:r>
              <a:rPr lang="ru-RU" sz="2800" i="1" dirty="0" err="1" smtClean="0">
                <a:solidFill>
                  <a:srgbClr val="C00000"/>
                </a:solidFill>
                <a:cs typeface="Calibri"/>
              </a:rPr>
              <a:t>ӕззӕг</a:t>
            </a:r>
            <a:r>
              <a:rPr lang="ru-RU" sz="2800" i="1" dirty="0" smtClean="0">
                <a:solidFill>
                  <a:srgbClr val="C00000"/>
                </a:solidFill>
              </a:rPr>
              <a:t>»)</a:t>
            </a:r>
            <a:endParaRPr lang="ru-RU" sz="2800" dirty="0"/>
          </a:p>
        </p:txBody>
      </p:sp>
      <p:sp>
        <p:nvSpPr>
          <p:cNvPr id="13" name="TextBox 12"/>
          <p:cNvSpPr txBox="1"/>
          <p:nvPr/>
        </p:nvSpPr>
        <p:spPr>
          <a:xfrm>
            <a:off x="4000496" y="6000768"/>
            <a:ext cx="450302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(</a:t>
            </a:r>
            <a:r>
              <a:rPr lang="ru-RU" sz="2800" i="1" dirty="0" err="1" smtClean="0">
                <a:solidFill>
                  <a:srgbClr val="C00000"/>
                </a:solidFill>
              </a:rPr>
              <a:t>Коста</a:t>
            </a:r>
            <a:r>
              <a:rPr lang="ru-RU" sz="2800" i="1" dirty="0" smtClean="0">
                <a:solidFill>
                  <a:srgbClr val="C00000"/>
                </a:solidFill>
              </a:rPr>
              <a:t> Хетагуров «Осень»)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4500570"/>
            <a:ext cx="4643470" cy="206210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            ОСЕНЬ</a:t>
            </a:r>
          </a:p>
          <a:p>
            <a:r>
              <a:rPr lang="ru-RU" sz="2000" dirty="0" smtClean="0">
                <a:solidFill>
                  <a:srgbClr val="C00000"/>
                </a:solidFill>
              </a:rPr>
              <a:t>                     </a:t>
            </a:r>
            <a:r>
              <a:rPr lang="ru-RU" sz="2000" i="1" dirty="0" smtClean="0">
                <a:solidFill>
                  <a:srgbClr val="C00000"/>
                </a:solidFill>
              </a:rPr>
              <a:t>(Отрывок)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Унылая пора! Очей очарованье!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Приятна мне твоя прощальная краса —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Люблю я пышное природы увяданье,</a:t>
            </a:r>
            <a:br>
              <a:rPr lang="ru-RU" sz="2000" b="1" dirty="0" smtClean="0">
                <a:solidFill>
                  <a:srgbClr val="C00000"/>
                </a:solidFill>
              </a:rPr>
            </a:br>
            <a:r>
              <a:rPr lang="ru-RU" sz="2000" b="1" dirty="0" smtClean="0">
                <a:solidFill>
                  <a:srgbClr val="C00000"/>
                </a:solidFill>
              </a:rPr>
              <a:t>В багрец и в золото одетые леса…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47108" name="AutoShape 4" descr="http://www.livekavkaz.ru/uploads/posts/2021-07/1626645243-2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10" name="AutoShape 6" descr="http://www.livekavkaz.ru/uploads/posts/2021-07/1626645243-2jp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47114" name="Picture 10" descr="https://i.mycdn.me/i?r=AzEPZsRbOZEKgBhR0XGMT1RkVFqOLdq536f18-ZFMxn3iaaKTM5SRkZCeTgDn6uOyic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285728"/>
            <a:ext cx="3500462" cy="3500462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pic>
        <p:nvPicPr>
          <p:cNvPr id="47118" name="Picture 14" descr="https://kavtoday.ru/files/images/news/9426778.jpg"/>
          <p:cNvPicPr>
            <a:picLocks noChangeAspect="1" noChangeArrowheads="1"/>
          </p:cNvPicPr>
          <p:nvPr/>
        </p:nvPicPr>
        <p:blipFill>
          <a:blip r:embed="rId4" cstate="print">
            <a:lum bright="10000" contrast="20000"/>
          </a:blip>
          <a:srcRect l="18205" r="20000"/>
          <a:stretch>
            <a:fillRect/>
          </a:stretch>
        </p:blipFill>
        <p:spPr bwMode="auto">
          <a:xfrm>
            <a:off x="4572000" y="714356"/>
            <a:ext cx="4126598" cy="3071834"/>
          </a:xfrm>
          <a:prstGeom prst="rect">
            <a:avLst/>
          </a:prstGeom>
          <a:noFill/>
          <a:ln>
            <a:solidFill>
              <a:schemeClr val="accent6">
                <a:lumMod val="75000"/>
              </a:schemeClr>
            </a:solidFill>
          </a:ln>
        </p:spPr>
      </p:pic>
      <p:sp>
        <p:nvSpPr>
          <p:cNvPr id="47120" name="AutoShape 16" descr="https://khugati.ru/images/gallery_img/big/niv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22" name="AutoShape 18" descr="https://khugati.ru/images/gallery_img/big/niv100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47124" name="AutoShape 20" descr="http://zabavniks.com/wp-content/uploads/129-2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5500694" y="4572008"/>
            <a:ext cx="2928990" cy="2062103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        Ф</a:t>
            </a:r>
            <a:r>
              <a:rPr lang="ru-RU" sz="2400" b="1" dirty="0" smtClean="0">
                <a:solidFill>
                  <a:srgbClr val="C00000"/>
                </a:solidFill>
                <a:latin typeface="Calibri"/>
                <a:cs typeface="Calibri"/>
              </a:rPr>
              <a:t>ӔЗЗӔГ</a:t>
            </a:r>
            <a:endParaRPr lang="ru-RU" sz="2000" b="1" dirty="0" smtClean="0">
              <a:solidFill>
                <a:srgbClr val="C00000"/>
              </a:solidFill>
            </a:endParaRPr>
          </a:p>
          <a:p>
            <a:r>
              <a:rPr lang="ru-RU" sz="2000" i="1" dirty="0" smtClean="0">
                <a:solidFill>
                  <a:srgbClr val="C00000"/>
                </a:solidFill>
              </a:rPr>
              <a:t>      (</a:t>
            </a:r>
            <a:r>
              <a:rPr lang="ru-RU" sz="2000" i="1" dirty="0" err="1" smtClean="0">
                <a:solidFill>
                  <a:srgbClr val="C00000"/>
                </a:solidFill>
              </a:rPr>
              <a:t>Скъуыддзаг</a:t>
            </a:r>
            <a:r>
              <a:rPr lang="ru-RU" sz="2000" i="1" dirty="0" smtClean="0">
                <a:solidFill>
                  <a:srgbClr val="C00000"/>
                </a:solidFill>
              </a:rPr>
              <a:t>)</a:t>
            </a:r>
          </a:p>
          <a:p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err="1" smtClean="0">
                <a:solidFill>
                  <a:srgbClr val="C00000"/>
                </a:solidFill>
              </a:rPr>
              <a:t>хс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err="1" smtClean="0">
                <a:solidFill>
                  <a:srgbClr val="C00000"/>
                </a:solidFill>
              </a:rPr>
              <a:t>лы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ызгъ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err="1" smtClean="0">
                <a:solidFill>
                  <a:srgbClr val="C00000"/>
                </a:solidFill>
              </a:rPr>
              <a:t>лы</a:t>
            </a:r>
            <a:r>
              <a:rPr lang="ru-RU" sz="2000" b="1" dirty="0" smtClean="0">
                <a:solidFill>
                  <a:srgbClr val="C00000"/>
                </a:solidFill>
              </a:rPr>
              <a:t>,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Л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err="1" smtClean="0">
                <a:solidFill>
                  <a:srgbClr val="C00000"/>
                </a:solidFill>
              </a:rPr>
              <a:t>джиртт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smtClean="0">
                <a:solidFill>
                  <a:srgbClr val="C00000"/>
                </a:solidFill>
              </a:rPr>
              <a:t>г </a:t>
            </a:r>
            <a:r>
              <a:rPr lang="ru-RU" sz="2000" b="1" dirty="0" err="1" smtClean="0">
                <a:solidFill>
                  <a:srgbClr val="C00000"/>
                </a:solidFill>
              </a:rPr>
              <a:t>ф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smtClean="0">
                <a:solidFill>
                  <a:srgbClr val="C00000"/>
                </a:solidFill>
              </a:rPr>
              <a:t>бур... </a:t>
            </a:r>
            <a:r>
              <a:rPr lang="ru-RU" sz="2000" b="1" dirty="0" err="1" smtClean="0">
                <a:solidFill>
                  <a:srgbClr val="C00000"/>
                </a:solidFill>
              </a:rPr>
              <a:t>Мигъ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бады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ц</a:t>
            </a:r>
            <a:r>
              <a:rPr lang="en-US" sz="2000" b="1" dirty="0" smtClean="0">
                <a:solidFill>
                  <a:srgbClr val="C00000"/>
                </a:solidFill>
              </a:rPr>
              <a:t>æ</a:t>
            </a:r>
            <a:r>
              <a:rPr lang="ru-RU" sz="2000" b="1" dirty="0" err="1" smtClean="0">
                <a:solidFill>
                  <a:srgbClr val="C00000"/>
                </a:solidFill>
              </a:rPr>
              <a:t>гаты</a:t>
            </a:r>
            <a:r>
              <a:rPr lang="ru-RU" sz="2000" b="1" dirty="0" smtClean="0">
                <a:solidFill>
                  <a:srgbClr val="C00000"/>
                </a:solidFill>
              </a:rPr>
              <a:t>, – 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Н</a:t>
            </a:r>
            <a:r>
              <a:rPr lang="en-US" sz="2000" b="1" dirty="0" smtClean="0">
                <a:solidFill>
                  <a:srgbClr val="C00000"/>
                </a:solidFill>
              </a:rPr>
              <a:t>æ </a:t>
            </a:r>
            <a:r>
              <a:rPr lang="ru-RU" sz="2000" b="1" dirty="0" err="1" smtClean="0">
                <a:solidFill>
                  <a:srgbClr val="C00000"/>
                </a:solidFill>
              </a:rPr>
              <a:t>й</a:t>
            </a:r>
            <a:r>
              <a:rPr lang="en-US" sz="2000" b="1" dirty="0" smtClean="0">
                <a:solidFill>
                  <a:srgbClr val="C00000"/>
                </a:solidFill>
              </a:rPr>
              <a:t>æ </a:t>
            </a:r>
            <a:r>
              <a:rPr lang="ru-RU" sz="2000" b="1" dirty="0" err="1" smtClean="0">
                <a:solidFill>
                  <a:srgbClr val="C00000"/>
                </a:solidFill>
              </a:rPr>
              <a:t>тавы</a:t>
            </a:r>
            <a:r>
              <a:rPr lang="ru-RU" sz="2000" b="1" dirty="0" smtClean="0">
                <a:solidFill>
                  <a:srgbClr val="C00000"/>
                </a:solidFill>
              </a:rPr>
              <a:t> </a:t>
            </a:r>
            <a:r>
              <a:rPr lang="ru-RU" sz="2000" b="1" dirty="0" err="1" smtClean="0">
                <a:solidFill>
                  <a:srgbClr val="C00000"/>
                </a:solidFill>
              </a:rPr>
              <a:t>хур</a:t>
            </a:r>
            <a:r>
              <a:rPr lang="ru-RU" sz="2000" b="1" dirty="0" smtClean="0">
                <a:solidFill>
                  <a:srgbClr val="C00000"/>
                </a:solidFill>
              </a:rPr>
              <a:t>...   </a:t>
            </a:r>
            <a:r>
              <a:rPr lang="ru-RU" sz="2400" b="1" dirty="0" smtClean="0">
                <a:solidFill>
                  <a:srgbClr val="C00000"/>
                </a:solidFill>
              </a:rPr>
              <a:t>                      </a:t>
            </a:r>
            <a:endParaRPr lang="ru-RU" sz="2800" b="1" dirty="0">
              <a:solidFill>
                <a:srgbClr val="C00000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1214414" y="3786190"/>
            <a:ext cx="238700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А.С. Пушкин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4714876" y="3786190"/>
            <a:ext cx="392934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Хет</a:t>
            </a:r>
            <a:r>
              <a:rPr lang="ru-RU" sz="3200" b="1" i="1" dirty="0" err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Calibri"/>
              </a:rPr>
              <a:t>ӕгкаты Къоста</a:t>
            </a:r>
            <a:endParaRPr lang="ru-RU" sz="3200" b="1" i="1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30" name="Picture 10" descr="https://catherineasquithgallery.com/uploads/posts/2021-02/1614512860_51-p-osennie-listya-na-belom-fone-71.png"/>
          <p:cNvPicPr>
            <a:picLocks noChangeAspect="1" noChangeArrowheads="1"/>
          </p:cNvPicPr>
          <p:nvPr/>
        </p:nvPicPr>
        <p:blipFill>
          <a:blip r:embed="rId5" cstate="print"/>
          <a:srcRect l="2500" t="5598" r="3749" b="21618"/>
          <a:stretch>
            <a:fillRect/>
          </a:stretch>
        </p:blipFill>
        <p:spPr bwMode="auto">
          <a:xfrm flipH="1">
            <a:off x="5000628" y="1"/>
            <a:ext cx="4143372" cy="1287777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"/>
          <p:cNvPicPr/>
          <p:nvPr/>
        </p:nvPicPr>
        <p:blipFill>
          <a:blip r:embed="rId2" cstate="print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AutoShape 2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2" name="AutoShape 4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4" name="AutoShape 6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6" name="AutoShape 8" descr="https://cdnn1.img.sputnik-ossetia.ru/img/330/29/3302959_0:0:1200:872_1440x900_80_0_1_964664ce2cdbeeffa3758c0191f1a87f.jpg.webp?source-sid=rian_photo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78" name="AutoShape 10" descr="Арт галерея Альбина Джагаева - Sputnik Южная Осетия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781" name="AutoShape 13" descr="C:\Users\BD4A~1\AppData\Local\Temp\%D0%BE%D1%81%D0%B5%D0%BD%D1%8C1 (2).webp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8674" name="Picture 2" descr="https://catherineasquithgallery.com/uploads/posts/2021-02/1614512962_75-p-osennie-listya-na-belom-fone-103.png"/>
          <p:cNvPicPr>
            <a:picLocks noChangeAspect="1" noChangeArrowheads="1"/>
          </p:cNvPicPr>
          <p:nvPr/>
        </p:nvPicPr>
        <p:blipFill>
          <a:blip r:embed="rId3" cstate="print"/>
          <a:srcRect l="6521" t="7806" b="9877"/>
          <a:stretch>
            <a:fillRect/>
          </a:stretch>
        </p:blipFill>
        <p:spPr bwMode="auto">
          <a:xfrm>
            <a:off x="0" y="5072074"/>
            <a:ext cx="4071934" cy="1785926"/>
          </a:xfrm>
          <a:prstGeom prst="rect">
            <a:avLst/>
          </a:prstGeom>
          <a:noFill/>
        </p:spPr>
      </p:pic>
      <p:pic>
        <p:nvPicPr>
          <p:cNvPr id="28680" name="Picture 8" descr="https://free-png.ru/wp-content/uploads/2021/10/free-png.ru-34.png"/>
          <p:cNvPicPr>
            <a:picLocks noChangeAspect="1" noChangeArrowheads="1"/>
          </p:cNvPicPr>
          <p:nvPr/>
        </p:nvPicPr>
        <p:blipFill>
          <a:blip r:embed="rId4" cstate="print"/>
          <a:srcRect t="4314"/>
          <a:stretch>
            <a:fillRect/>
          </a:stretch>
        </p:blipFill>
        <p:spPr bwMode="auto">
          <a:xfrm rot="3112809">
            <a:off x="7440927" y="156903"/>
            <a:ext cx="2077763" cy="1584533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357158" y="1214422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800" i="1" dirty="0" smtClean="0">
                <a:solidFill>
                  <a:srgbClr val="C00000"/>
                </a:solidFill>
              </a:rPr>
              <a:t>Да, осень!.. </a:t>
            </a:r>
          </a:p>
          <a:p>
            <a:pPr lvl="0"/>
            <a:r>
              <a:rPr lang="ru-RU" sz="2800" i="1" dirty="0" smtClean="0">
                <a:solidFill>
                  <a:srgbClr val="C00000"/>
                </a:solidFill>
              </a:rPr>
              <a:t>Как много в этом звуке для сердца моего слилось!</a:t>
            </a:r>
          </a:p>
          <a:p>
            <a:r>
              <a:rPr lang="ru-RU" sz="4000" b="1" i="1" dirty="0" smtClean="0">
                <a:solidFill>
                  <a:srgbClr val="C00000"/>
                </a:solidFill>
              </a:rPr>
              <a:t>Как много в нём  …  отозвалось… </a:t>
            </a:r>
            <a:endParaRPr lang="ru-RU" sz="4000" i="1" dirty="0">
              <a:solidFill>
                <a:srgbClr val="C00000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214282" y="3357562"/>
            <a:ext cx="8929718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i="1" dirty="0" smtClean="0">
                <a:solidFill>
                  <a:srgbClr val="C00000"/>
                </a:solidFill>
              </a:rPr>
              <a:t>О, </a:t>
            </a:r>
            <a:r>
              <a:rPr lang="ru-RU" sz="2800" i="1" dirty="0" err="1" smtClean="0">
                <a:solidFill>
                  <a:srgbClr val="C00000"/>
                </a:solidFill>
              </a:rPr>
              <a:t>фӕззӕг!..</a:t>
            </a:r>
            <a:endParaRPr lang="ru-RU" sz="2800" i="1" dirty="0" smtClean="0">
              <a:solidFill>
                <a:srgbClr val="C00000"/>
              </a:solidFill>
            </a:endParaRPr>
          </a:p>
          <a:p>
            <a:r>
              <a:rPr lang="ru-RU" sz="2800" i="1" dirty="0" err="1" smtClean="0">
                <a:solidFill>
                  <a:srgbClr val="C00000"/>
                </a:solidFill>
              </a:rPr>
              <a:t>Куыд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>
                <a:solidFill>
                  <a:srgbClr val="C00000"/>
                </a:solidFill>
              </a:rPr>
              <a:t>бирӕ  ҆ппӕт гъе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>
                <a:solidFill>
                  <a:srgbClr val="C00000"/>
                </a:solidFill>
              </a:rPr>
              <a:t>уыцы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>
                <a:solidFill>
                  <a:srgbClr val="C00000"/>
                </a:solidFill>
              </a:rPr>
              <a:t>мыры</a:t>
            </a:r>
            <a:r>
              <a:rPr lang="ru-RU" sz="2800" i="1" dirty="0" smtClean="0">
                <a:solidFill>
                  <a:srgbClr val="C00000"/>
                </a:solidFill>
              </a:rPr>
              <a:t> </a:t>
            </a:r>
            <a:r>
              <a:rPr lang="ru-RU" sz="2800" i="1" dirty="0" err="1" smtClean="0">
                <a:solidFill>
                  <a:srgbClr val="C00000"/>
                </a:solidFill>
              </a:rPr>
              <a:t>мӕ зӕрдӕйӕн ысиу</a:t>
            </a:r>
            <a:r>
              <a:rPr lang="ru-RU" sz="2800" i="1" dirty="0" smtClean="0">
                <a:solidFill>
                  <a:srgbClr val="C00000"/>
                </a:solidFill>
              </a:rPr>
              <a:t>!             </a:t>
            </a:r>
            <a:r>
              <a:rPr lang="ru-RU" sz="4000" b="1" i="1" dirty="0" err="1" smtClean="0">
                <a:solidFill>
                  <a:srgbClr val="C00000"/>
                </a:solidFill>
              </a:rPr>
              <a:t>Куыд</a:t>
            </a:r>
            <a:r>
              <a:rPr lang="ru-RU" sz="4000" b="1" i="1" dirty="0" smtClean="0">
                <a:solidFill>
                  <a:srgbClr val="C00000"/>
                </a:solidFill>
              </a:rPr>
              <a:t> </a:t>
            </a:r>
            <a:r>
              <a:rPr lang="ru-RU" sz="4000" b="1" i="1" dirty="0" err="1" smtClean="0">
                <a:solidFill>
                  <a:srgbClr val="C00000"/>
                </a:solidFill>
              </a:rPr>
              <a:t>бирӕ дзы</a:t>
            </a:r>
            <a:r>
              <a:rPr lang="ru-RU" sz="4000" b="1" i="1" dirty="0" smtClean="0">
                <a:solidFill>
                  <a:srgbClr val="C00000"/>
                </a:solidFill>
              </a:rPr>
              <a:t>  …  </a:t>
            </a:r>
            <a:r>
              <a:rPr lang="ru-RU" sz="4000" b="1" i="1" dirty="0" err="1" smtClean="0">
                <a:solidFill>
                  <a:srgbClr val="C00000"/>
                </a:solidFill>
              </a:rPr>
              <a:t>фӕзынд…</a:t>
            </a:r>
            <a:endParaRPr lang="ru-RU" sz="4000" i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274886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2719</TotalTime>
  <Words>389</Words>
  <Application>Microsoft Office PowerPoint</Application>
  <PresentationFormat>Экран (4:3)</PresentationFormat>
  <Paragraphs>99</Paragraphs>
  <Slides>34</Slides>
  <Notes>0</Notes>
  <HiddenSlides>0</HiddenSlides>
  <MMClips>19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34</vt:i4>
      </vt:variant>
    </vt:vector>
  </HeadingPairs>
  <TitlesOfParts>
    <vt:vector size="35" baseType="lpstr">
      <vt:lpstr>Тема Office</vt:lpstr>
      <vt:lpstr>Слайд 1</vt:lpstr>
      <vt:lpstr>         ОСЕННИЙ ПЕЙЗАЖ                 ХИМИЧЕСКАЯ ЛАБОРАТОРИЯ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Огюст Ренуар «Церковь в Эсойе»</vt:lpstr>
      <vt:lpstr>Антуан Бланшар «Бульвар Капуцинов»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  <vt:lpstr>Слайд 34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школа</dc:creator>
  <cp:lastModifiedBy>Анжела</cp:lastModifiedBy>
  <cp:revision>145</cp:revision>
  <dcterms:created xsi:type="dcterms:W3CDTF">2020-01-29T07:44:50Z</dcterms:created>
  <dcterms:modified xsi:type="dcterms:W3CDTF">2022-11-25T14:26:44Z</dcterms:modified>
</cp:coreProperties>
</file>