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81" r:id="rId3"/>
    <p:sldId id="282" r:id="rId4"/>
    <p:sldId id="284" r:id="rId5"/>
    <p:sldId id="286" r:id="rId6"/>
    <p:sldId id="285" r:id="rId7"/>
    <p:sldId id="287" r:id="rId8"/>
    <p:sldId id="288" r:id="rId9"/>
    <p:sldId id="293" r:id="rId10"/>
    <p:sldId id="294" r:id="rId11"/>
    <p:sldId id="295" r:id="rId12"/>
    <p:sldId id="296" r:id="rId13"/>
    <p:sldId id="297" r:id="rId14"/>
    <p:sldId id="298" r:id="rId15"/>
    <p:sldId id="299" r:id="rId16"/>
    <p:sldId id="300" r:id="rId17"/>
    <p:sldId id="301" r:id="rId18"/>
    <p:sldId id="302" r:id="rId19"/>
    <p:sldId id="271" r:id="rId20"/>
    <p:sldId id="272" r:id="rId21"/>
    <p:sldId id="273" r:id="rId22"/>
    <p:sldId id="276" r:id="rId23"/>
    <p:sldId id="278" r:id="rId24"/>
    <p:sldId id="303"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23" d="100"/>
          <a:sy n="123" d="100"/>
        </p:scale>
        <p:origin x="-1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219456" y="146304"/>
            <a:ext cx="11753088"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618979" y="381001"/>
            <a:ext cx="109728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844800" y="2819400"/>
            <a:ext cx="8746979"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7416800" y="6509004"/>
            <a:ext cx="4003040" cy="274320"/>
          </a:xfrm>
        </p:spPr>
        <p:txBody>
          <a:bodyPr vert="horz" rtlCol="0"/>
          <a:lstStyle>
            <a:extLst/>
          </a:lstStyle>
          <a:p>
            <a:fld id="{8BF00232-FD76-4FDF-AF9A-7108D2E1B77D}" type="datetimeFigureOut">
              <a:rPr lang="ru-RU" smtClean="0"/>
              <a:t>03.05.2023</a:t>
            </a:fld>
            <a:endParaRPr lang="ru-RU"/>
          </a:p>
        </p:txBody>
      </p:sp>
      <p:sp>
        <p:nvSpPr>
          <p:cNvPr id="11" name="Номер слайда 10"/>
          <p:cNvSpPr>
            <a:spLocks noGrp="1"/>
          </p:cNvSpPr>
          <p:nvPr>
            <p:ph type="sldNum" sz="quarter" idx="11"/>
          </p:nvPr>
        </p:nvSpPr>
        <p:spPr>
          <a:xfrm>
            <a:off x="11518603" y="6509004"/>
            <a:ext cx="619051" cy="274320"/>
          </a:xfrm>
        </p:spPr>
        <p:txBody>
          <a:bodyPr vert="horz" rtlCol="0"/>
          <a:lstStyle>
            <a:lvl1pPr>
              <a:defRPr>
                <a:solidFill>
                  <a:schemeClr val="tx2">
                    <a:shade val="90000"/>
                  </a:schemeClr>
                </a:solidFill>
              </a:defRPr>
            </a:lvl1pPr>
            <a:extLst/>
          </a:lstStyle>
          <a:p>
            <a:fld id="{31A8CFB0-E44F-499A-AF95-1EC685E63A86}" type="slidenum">
              <a:rPr lang="ru-RU" smtClean="0"/>
              <a:t>‹#›</a:t>
            </a:fld>
            <a:endParaRPr lang="ru-RU"/>
          </a:p>
        </p:txBody>
      </p:sp>
      <p:sp>
        <p:nvSpPr>
          <p:cNvPr id="12" name="Нижний колонтитул 11"/>
          <p:cNvSpPr>
            <a:spLocks noGrp="1"/>
          </p:cNvSpPr>
          <p:nvPr>
            <p:ph type="ftr" sz="quarter" idx="12"/>
          </p:nvPr>
        </p:nvSpPr>
        <p:spPr>
          <a:xfrm>
            <a:off x="2133600" y="6509004"/>
            <a:ext cx="5209952"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BF00232-FD76-4FDF-AF9A-7108D2E1B77D}" type="datetimeFigureOut">
              <a:rPr lang="ru-RU" smtClean="0"/>
              <a:t>03.05.2023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1A8CFB0-E44F-499A-AF95-1EC685E63A8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8026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BF00232-FD76-4FDF-AF9A-7108D2E1B77D}" type="datetimeFigureOut">
              <a:rPr lang="ru-RU" smtClean="0"/>
              <a:t>03.05.2023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1A8CFB0-E44F-499A-AF95-1EC685E63A8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BF00232-FD76-4FDF-AF9A-7108D2E1B77D}" type="datetimeFigureOut">
              <a:rPr lang="ru-RU" smtClean="0"/>
              <a:t>03.05.2023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1A8CFB0-E44F-499A-AF95-1EC685E63A8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333504" y="3267456"/>
            <a:ext cx="98755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963168" y="498230"/>
            <a:ext cx="103632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963084" y="3287713"/>
            <a:ext cx="103632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7416800" y="6513670"/>
            <a:ext cx="4003040" cy="274320"/>
          </a:xfrm>
        </p:spPr>
        <p:txBody>
          <a:bodyPr vert="horz" rtlCol="0"/>
          <a:lstStyle>
            <a:extLst/>
          </a:lstStyle>
          <a:p>
            <a:fld id="{8BF00232-FD76-4FDF-AF9A-7108D2E1B77D}" type="datetimeFigureOut">
              <a:rPr lang="ru-RU" smtClean="0"/>
              <a:t>03.05.2023</a:t>
            </a:fld>
            <a:endParaRPr lang="ru-RU"/>
          </a:p>
        </p:txBody>
      </p:sp>
      <p:sp>
        <p:nvSpPr>
          <p:cNvPr id="9" name="Номер слайда 8"/>
          <p:cNvSpPr>
            <a:spLocks noGrp="1"/>
          </p:cNvSpPr>
          <p:nvPr>
            <p:ph type="sldNum" sz="quarter" idx="11"/>
          </p:nvPr>
        </p:nvSpPr>
        <p:spPr>
          <a:xfrm>
            <a:off x="11518603" y="6513670"/>
            <a:ext cx="619051" cy="274320"/>
          </a:xfrm>
        </p:spPr>
        <p:txBody>
          <a:bodyPr vert="horz" rtlCol="0"/>
          <a:lstStyle>
            <a:lvl1pPr>
              <a:defRPr>
                <a:solidFill>
                  <a:schemeClr val="tx2">
                    <a:shade val="90000"/>
                  </a:schemeClr>
                </a:solidFill>
              </a:defRPr>
            </a:lvl1pPr>
            <a:extLst/>
          </a:lstStyle>
          <a:p>
            <a:fld id="{31A8CFB0-E44F-499A-AF95-1EC685E63A86}" type="slidenum">
              <a:rPr lang="ru-RU" smtClean="0"/>
              <a:t>‹#›</a:t>
            </a:fld>
            <a:endParaRPr lang="ru-RU"/>
          </a:p>
        </p:txBody>
      </p:sp>
      <p:sp>
        <p:nvSpPr>
          <p:cNvPr id="10" name="Нижний колонтитул 9"/>
          <p:cNvSpPr>
            <a:spLocks noGrp="1"/>
          </p:cNvSpPr>
          <p:nvPr>
            <p:ph type="ftr" sz="quarter" idx="12"/>
          </p:nvPr>
        </p:nvSpPr>
        <p:spPr>
          <a:xfrm>
            <a:off x="2133600" y="6513670"/>
            <a:ext cx="5209952"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609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6197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BF00232-FD76-4FDF-AF9A-7108D2E1B77D}" type="datetimeFigureOut">
              <a:rPr lang="ru-RU" smtClean="0"/>
              <a:t>03.05.2023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11521440" y="6514568"/>
            <a:ext cx="619051" cy="274320"/>
          </a:xfrm>
        </p:spPr>
        <p:txBody>
          <a:bodyPr/>
          <a:lstStyle>
            <a:extLst/>
          </a:lstStyle>
          <a:p>
            <a:fld id="{31A8CFB0-E44F-499A-AF95-1EC685E63A86}" type="slidenum">
              <a:rPr lang="ru-RU" smtClean="0"/>
              <a:t>‹#›</a:t>
            </a:fld>
            <a:endParaRPr lang="ru-RU"/>
          </a:p>
        </p:txBody>
      </p:sp>
      <p:sp>
        <p:nvSpPr>
          <p:cNvPr id="10" name="Прямоугольник 9"/>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822325"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6400800"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609600" y="251948"/>
            <a:ext cx="109728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1535113"/>
            <a:ext cx="5386917"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8" y="1535113"/>
            <a:ext cx="5389033"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9600" y="2362201"/>
            <a:ext cx="5386917"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6193368" y="2362201"/>
            <a:ext cx="5389033"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BF00232-FD76-4FDF-AF9A-7108D2E1B77D}" type="datetimeFigureOut">
              <a:rPr lang="ru-RU" smtClean="0"/>
              <a:t>03.05.2023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11521440" y="6514568"/>
            <a:ext cx="619051" cy="274320"/>
          </a:xfrm>
        </p:spPr>
        <p:txBody>
          <a:bodyPr/>
          <a:lstStyle>
            <a:extLst/>
          </a:lstStyle>
          <a:p>
            <a:fld id="{31A8CFB0-E44F-499A-AF95-1EC685E63A8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3218"/>
            <a:ext cx="109728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BF00232-FD76-4FDF-AF9A-7108D2E1B77D}" type="datetimeFigureOut">
              <a:rPr lang="ru-RU" smtClean="0"/>
              <a:t>03.05.2023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1A8CFB0-E44F-499A-AF95-1EC685E63A86}" type="slidenum">
              <a:rPr lang="ru-RU" smtClean="0"/>
              <a:t>‹#›</a:t>
            </a:fld>
            <a:endParaRPr lang="ru-RU"/>
          </a:p>
        </p:txBody>
      </p:sp>
      <p:sp>
        <p:nvSpPr>
          <p:cNvPr id="7" name="Прямоугольник 6"/>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8BF00232-FD76-4FDF-AF9A-7108D2E1B77D}" type="datetimeFigureOut">
              <a:rPr lang="ru-RU" smtClean="0"/>
              <a:t>03.05.2023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31A8CFB0-E44F-499A-AF95-1EC685E63A8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6743403" y="105765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6617515" y="304800"/>
            <a:ext cx="524256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617515" y="1107560"/>
            <a:ext cx="524256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304800" y="2209800"/>
            <a:ext cx="11555275"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7416800" y="6513670"/>
            <a:ext cx="4003040" cy="274320"/>
          </a:xfrm>
        </p:spPr>
        <p:txBody>
          <a:bodyPr vert="horz" rtlCol="0"/>
          <a:lstStyle>
            <a:extLst/>
          </a:lstStyle>
          <a:p>
            <a:fld id="{8BF00232-FD76-4FDF-AF9A-7108D2E1B77D}" type="datetimeFigureOut">
              <a:rPr lang="ru-RU" smtClean="0"/>
              <a:t>03.05.2023</a:t>
            </a:fld>
            <a:endParaRPr lang="ru-RU"/>
          </a:p>
        </p:txBody>
      </p:sp>
      <p:sp>
        <p:nvSpPr>
          <p:cNvPr id="10" name="Номер слайда 9"/>
          <p:cNvSpPr>
            <a:spLocks noGrp="1"/>
          </p:cNvSpPr>
          <p:nvPr>
            <p:ph type="sldNum" sz="quarter" idx="11"/>
          </p:nvPr>
        </p:nvSpPr>
        <p:spPr>
          <a:xfrm>
            <a:off x="11518603" y="6513670"/>
            <a:ext cx="619051" cy="274320"/>
          </a:xfrm>
        </p:spPr>
        <p:txBody>
          <a:bodyPr vert="horz" rtlCol="0"/>
          <a:lstStyle>
            <a:lvl1pPr>
              <a:defRPr>
                <a:solidFill>
                  <a:schemeClr val="tx2">
                    <a:shade val="90000"/>
                  </a:schemeClr>
                </a:solidFill>
              </a:defRPr>
            </a:lvl1pPr>
            <a:extLst/>
          </a:lstStyle>
          <a:p>
            <a:fld id="{31A8CFB0-E44F-499A-AF95-1EC685E63A86}" type="slidenum">
              <a:rPr lang="ru-RU" smtClean="0"/>
              <a:t>‹#›</a:t>
            </a:fld>
            <a:endParaRPr lang="ru-RU"/>
          </a:p>
        </p:txBody>
      </p:sp>
      <p:sp>
        <p:nvSpPr>
          <p:cNvPr id="11" name="Нижний колонтитул 10"/>
          <p:cNvSpPr>
            <a:spLocks noGrp="1"/>
          </p:cNvSpPr>
          <p:nvPr>
            <p:ph type="ftr" sz="quarter" idx="12"/>
          </p:nvPr>
        </p:nvSpPr>
        <p:spPr>
          <a:xfrm>
            <a:off x="2133600" y="6513670"/>
            <a:ext cx="5209952"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53924" y="4724400"/>
            <a:ext cx="73152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4053924" y="5388937"/>
            <a:ext cx="73152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406400" y="249864"/>
            <a:ext cx="113792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7416800" y="6509004"/>
            <a:ext cx="4003040" cy="274320"/>
          </a:xfrm>
        </p:spPr>
        <p:txBody>
          <a:bodyPr vert="horz" rtlCol="0"/>
          <a:lstStyle>
            <a:extLst/>
          </a:lstStyle>
          <a:p>
            <a:fld id="{8BF00232-FD76-4FDF-AF9A-7108D2E1B77D}" type="datetimeFigureOut">
              <a:rPr lang="ru-RU" smtClean="0"/>
              <a:t>03.05.2023</a:t>
            </a:fld>
            <a:endParaRPr lang="ru-RU"/>
          </a:p>
        </p:txBody>
      </p:sp>
      <p:sp>
        <p:nvSpPr>
          <p:cNvPr id="9" name="Номер слайда 8"/>
          <p:cNvSpPr>
            <a:spLocks noGrp="1"/>
          </p:cNvSpPr>
          <p:nvPr>
            <p:ph type="sldNum" sz="quarter" idx="11"/>
          </p:nvPr>
        </p:nvSpPr>
        <p:spPr>
          <a:xfrm>
            <a:off x="11518603" y="6509004"/>
            <a:ext cx="619051" cy="274320"/>
          </a:xfrm>
        </p:spPr>
        <p:txBody>
          <a:bodyPr vert="horz" rtlCol="0"/>
          <a:lstStyle>
            <a:lvl1pPr>
              <a:defRPr>
                <a:solidFill>
                  <a:schemeClr val="tx2">
                    <a:shade val="90000"/>
                  </a:schemeClr>
                </a:solidFill>
              </a:defRPr>
            </a:lvl1pPr>
            <a:extLst/>
          </a:lstStyle>
          <a:p>
            <a:fld id="{31A8CFB0-E44F-499A-AF95-1EC685E63A86}" type="slidenum">
              <a:rPr lang="ru-RU" smtClean="0"/>
              <a:t>‹#›</a:t>
            </a:fld>
            <a:endParaRPr lang="ru-RU"/>
          </a:p>
        </p:txBody>
      </p:sp>
      <p:sp>
        <p:nvSpPr>
          <p:cNvPr id="10" name="Нижний колонтитул 9"/>
          <p:cNvSpPr>
            <a:spLocks noGrp="1"/>
          </p:cNvSpPr>
          <p:nvPr>
            <p:ph type="ftr" sz="quarter" idx="12"/>
          </p:nvPr>
        </p:nvSpPr>
        <p:spPr>
          <a:xfrm>
            <a:off x="2133600" y="6509004"/>
            <a:ext cx="5209952"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219456" y="147085"/>
            <a:ext cx="11747795"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727200" y="6400800"/>
            <a:ext cx="5616352"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7416800" y="6400800"/>
            <a:ext cx="400304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8BF00232-FD76-4FDF-AF9A-7108D2E1B77D}" type="datetimeFigureOut">
              <a:rPr lang="ru-RU" smtClean="0"/>
              <a:t>03.05.2023</a:t>
            </a:fld>
            <a:endParaRPr lang="ru-RU"/>
          </a:p>
        </p:txBody>
      </p:sp>
      <p:sp>
        <p:nvSpPr>
          <p:cNvPr id="23" name="Номер слайда 22"/>
          <p:cNvSpPr>
            <a:spLocks noGrp="1"/>
          </p:cNvSpPr>
          <p:nvPr>
            <p:ph type="sldNum" sz="quarter" idx="4"/>
          </p:nvPr>
        </p:nvSpPr>
        <p:spPr>
          <a:xfrm>
            <a:off x="11518603" y="6514568"/>
            <a:ext cx="619051"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1A8CFB0-E44F-499A-AF95-1EC685E63A86}" type="slidenum">
              <a:rPr lang="ru-RU" smtClean="0"/>
              <a:t>‹#›</a:t>
            </a:fld>
            <a:endParaRPr lang="ru-RU"/>
          </a:p>
        </p:txBody>
      </p:sp>
      <p:sp>
        <p:nvSpPr>
          <p:cNvPr id="22" name="Заголовок 21"/>
          <p:cNvSpPr>
            <a:spLocks noGrp="1"/>
          </p:cNvSpPr>
          <p:nvPr>
            <p:ph type="title"/>
          </p:nvPr>
        </p:nvSpPr>
        <p:spPr>
          <a:xfrm>
            <a:off x="609600" y="253536"/>
            <a:ext cx="109728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609600" y="1646237"/>
            <a:ext cx="109728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24394" y="243881"/>
            <a:ext cx="10925299" cy="1323439"/>
          </a:xfrm>
          <a:prstGeom prst="rect">
            <a:avLst/>
          </a:prstGeom>
        </p:spPr>
        <p:txBody>
          <a:bodyPr wrap="square">
            <a:spAutoFit/>
          </a:bodyPr>
          <a:lstStyle/>
          <a:p>
            <a:r>
              <a:rPr lang="ru-RU" sz="4000" b="1" i="1" dirty="0">
                <a:solidFill>
                  <a:schemeClr val="bg1"/>
                </a:solidFill>
              </a:rPr>
              <a:t>Формирование функциональной грамотности на уроках истории и обществознания</a:t>
            </a:r>
            <a:endParaRPr lang="ru-RU" sz="4000" dirty="0"/>
          </a:p>
        </p:txBody>
      </p:sp>
      <p:sp>
        <p:nvSpPr>
          <p:cNvPr id="5" name="Прямоугольник 4"/>
          <p:cNvSpPr/>
          <p:nvPr/>
        </p:nvSpPr>
        <p:spPr>
          <a:xfrm>
            <a:off x="6013341" y="5563892"/>
            <a:ext cx="5734373" cy="646331"/>
          </a:xfrm>
          <a:prstGeom prst="rect">
            <a:avLst/>
          </a:prstGeom>
        </p:spPr>
        <p:txBody>
          <a:bodyPr wrap="square">
            <a:spAutoFit/>
          </a:bodyPr>
          <a:lstStyle/>
          <a:p>
            <a:r>
              <a:rPr lang="ru-RU" dirty="0"/>
              <a:t>Подготовил: учитель истории и обществознания</a:t>
            </a:r>
          </a:p>
          <a:p>
            <a:r>
              <a:rPr lang="ru-RU" dirty="0" err="1" smtClean="0"/>
              <a:t>Худиева</a:t>
            </a:r>
            <a:r>
              <a:rPr lang="ru-RU" dirty="0" smtClean="0"/>
              <a:t> В.Э. ГБОУ СОШ №8 </a:t>
            </a:r>
            <a:r>
              <a:rPr lang="ru-RU" dirty="0" err="1" smtClean="0"/>
              <a:t>г.Беслан</a:t>
            </a:r>
            <a:r>
              <a:rPr lang="ru-RU" dirty="0" smtClean="0"/>
              <a:t>.</a:t>
            </a:r>
            <a:endParaRPr lang="ru-RU" dirty="0"/>
          </a:p>
        </p:txBody>
      </p:sp>
      <p:sp>
        <p:nvSpPr>
          <p:cNvPr id="6" name="Прямоугольник 5"/>
          <p:cNvSpPr/>
          <p:nvPr/>
        </p:nvSpPr>
        <p:spPr>
          <a:xfrm>
            <a:off x="4231036" y="2146515"/>
            <a:ext cx="6033201" cy="3108543"/>
          </a:xfrm>
          <a:prstGeom prst="rect">
            <a:avLst/>
          </a:prstGeom>
        </p:spPr>
        <p:txBody>
          <a:bodyPr wrap="square">
            <a:spAutoFit/>
          </a:bodyPr>
          <a:lstStyle/>
          <a:p>
            <a:r>
              <a:rPr lang="ru-RU" sz="2800" dirty="0"/>
              <a:t>«Мои ученики будут узнавать новое не от меня;</a:t>
            </a:r>
            <a:br>
              <a:rPr lang="ru-RU" sz="2800" dirty="0"/>
            </a:br>
            <a:r>
              <a:rPr lang="ru-RU" sz="2800" dirty="0"/>
              <a:t>Они будут открывать это новое сами.</a:t>
            </a:r>
            <a:br>
              <a:rPr lang="ru-RU" sz="2800" dirty="0"/>
            </a:br>
            <a:r>
              <a:rPr lang="ru-RU" sz="2800" dirty="0"/>
              <a:t>Моя задача- помочь им раскрыться и развить собственные идеи»</a:t>
            </a:r>
            <a:br>
              <a:rPr lang="ru-RU" sz="2800" dirty="0"/>
            </a:br>
            <a:r>
              <a:rPr lang="ru-RU" sz="2800" dirty="0" err="1"/>
              <a:t>И.Г.Песталоцци</a:t>
            </a:r>
            <a:endParaRPr lang="ru-RU" sz="2800" dirty="0"/>
          </a:p>
        </p:txBody>
      </p:sp>
      <p:pic>
        <p:nvPicPr>
          <p:cNvPr id="7" name="Рисунок 6" descr="3128247.jpg"/>
          <p:cNvPicPr>
            <a:picLocks noChangeAspect="1"/>
          </p:cNvPicPr>
          <p:nvPr/>
        </p:nvPicPr>
        <p:blipFill>
          <a:blip r:embed="rId2" cstate="print"/>
          <a:stretch>
            <a:fillRect/>
          </a:stretch>
        </p:blipFill>
        <p:spPr>
          <a:xfrm>
            <a:off x="958033" y="2631030"/>
            <a:ext cx="2401828" cy="3061821"/>
          </a:xfrm>
          <a:prstGeom prst="rect">
            <a:avLst/>
          </a:prstGeom>
        </p:spPr>
      </p:pic>
    </p:spTree>
    <p:extLst>
      <p:ext uri="{BB962C8B-B14F-4D97-AF65-F5344CB8AC3E}">
        <p14:creationId xmlns:p14="http://schemas.microsoft.com/office/powerpoint/2010/main" val="1609434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8454" y="1573077"/>
            <a:ext cx="5337119" cy="3622274"/>
          </a:xfrm>
          <a:prstGeom prst="rect">
            <a:avLst/>
          </a:prstGeom>
        </p:spPr>
        <p:txBody>
          <a:bodyPr wrap="square">
            <a:spAutoFit/>
          </a:bodyPr>
          <a:lstStyle/>
          <a:p>
            <a:pPr lvl="0">
              <a:lnSpc>
                <a:spcPct val="107000"/>
              </a:lnSpc>
              <a:spcAft>
                <a:spcPts val="675"/>
              </a:spcAft>
              <a:buSzPts val="1000"/>
              <a:tabLst>
                <a:tab pos="457200" algn="l"/>
              </a:tabLst>
            </a:pPr>
            <a:r>
              <a:rPr lang="ru-RU" sz="2400" b="1" i="1" dirty="0" smtClean="0">
                <a:solidFill>
                  <a:schemeClr val="bg1"/>
                </a:solidFill>
                <a:latin typeface="Times New Roman" pitchFamily="18" charset="0"/>
                <a:ea typeface="Times New Roman" pitchFamily="18" charset="0"/>
                <a:cs typeface="Times New Roman" pitchFamily="18" charset="0"/>
              </a:rPr>
              <a:t>Естественнонаучная </a:t>
            </a:r>
            <a:r>
              <a:rPr lang="ru-RU" sz="2400" b="1" i="1" dirty="0">
                <a:solidFill>
                  <a:schemeClr val="bg1"/>
                </a:solidFill>
                <a:latin typeface="Times New Roman" pitchFamily="18" charset="0"/>
                <a:ea typeface="Times New Roman" pitchFamily="18" charset="0"/>
                <a:cs typeface="Times New Roman" pitchFamily="18" charset="0"/>
              </a:rPr>
              <a:t>грамотность</a:t>
            </a:r>
            <a:r>
              <a:rPr lang="ru-RU" sz="2400" b="1" dirty="0">
                <a:solidFill>
                  <a:schemeClr val="bg1"/>
                </a:solidFill>
                <a:latin typeface="Times New Roman" pitchFamily="18" charset="0"/>
                <a:ea typeface="Times New Roman" pitchFamily="18" charset="0"/>
                <a:cs typeface="Times New Roman" pitchFamily="18" charset="0"/>
              </a:rPr>
              <a:t> - способность использовать естественнонаучные знания для выделения в реальных ситуациях проблем, которые могут быть исследованы и решены с помощью научных методов, для получения выводов, основанных на наблюдениях и экспериментах.</a:t>
            </a:r>
            <a:endParaRPr lang="ru-RU" sz="2400" b="1" dirty="0">
              <a:solidFill>
                <a:schemeClr val="bg1"/>
              </a:solidFill>
              <a:effectLst/>
              <a:latin typeface="Times New Roman" pitchFamily="18" charset="0"/>
              <a:ea typeface="Calibri" panose="020F0502020204030204" pitchFamily="34" charset="0"/>
              <a:cs typeface="Times New Roman" pitchFamily="18" charset="0"/>
            </a:endParaRPr>
          </a:p>
        </p:txBody>
      </p:sp>
      <p:sp>
        <p:nvSpPr>
          <p:cNvPr id="3" name="Прямоугольник 2"/>
          <p:cNvSpPr/>
          <p:nvPr/>
        </p:nvSpPr>
        <p:spPr>
          <a:xfrm>
            <a:off x="2465624" y="132998"/>
            <a:ext cx="8017388" cy="707886"/>
          </a:xfrm>
          <a:prstGeom prst="rect">
            <a:avLst/>
          </a:prstGeom>
        </p:spPr>
        <p:txBody>
          <a:bodyPr wrap="none">
            <a:spAutoFit/>
          </a:bodyPr>
          <a:lstStyle/>
          <a:p>
            <a:r>
              <a:rPr lang="ru-RU" sz="4000" b="1" dirty="0">
                <a:latin typeface="Times New Roman" pitchFamily="18" charset="0"/>
                <a:ea typeface="Times New Roman" pitchFamily="18" charset="0"/>
                <a:cs typeface="Times New Roman" pitchFamily="18" charset="0"/>
              </a:rPr>
              <a:t>Естественнонаучная грамотность</a:t>
            </a:r>
            <a:endParaRPr lang="ru-RU" sz="4000" dirty="0">
              <a:latin typeface="Times New Roman" pitchFamily="18" charset="0"/>
              <a:cs typeface="Times New Roman" pitchFamily="18" charset="0"/>
            </a:endParaRPr>
          </a:p>
        </p:txBody>
      </p:sp>
      <p:sp>
        <p:nvSpPr>
          <p:cNvPr id="4" name="Прямоугольник 3"/>
          <p:cNvSpPr/>
          <p:nvPr/>
        </p:nvSpPr>
        <p:spPr>
          <a:xfrm>
            <a:off x="5897106" y="1573077"/>
            <a:ext cx="6096972" cy="3416320"/>
          </a:xfrm>
          <a:prstGeom prst="rect">
            <a:avLst/>
          </a:prstGeom>
        </p:spPr>
        <p:txBody>
          <a:bodyPr wrap="square">
            <a:spAutoFit/>
          </a:bodyPr>
          <a:lstStyle/>
          <a:p>
            <a:r>
              <a:rPr lang="ru-RU" sz="2400" b="1" dirty="0" smtClean="0">
                <a:solidFill>
                  <a:schemeClr val="bg1"/>
                </a:solidFill>
                <a:latin typeface="Times New Roman" pitchFamily="18" charset="0"/>
                <a:cs typeface="Times New Roman" pitchFamily="18" charset="0"/>
              </a:rPr>
              <a:t>Естественнонаучная </a:t>
            </a:r>
            <a:r>
              <a:rPr lang="ru-RU" sz="2400" b="1" dirty="0">
                <a:solidFill>
                  <a:schemeClr val="bg1"/>
                </a:solidFill>
                <a:latin typeface="Times New Roman" pitchFamily="18" charset="0"/>
                <a:cs typeface="Times New Roman" pitchFamily="18" charset="0"/>
              </a:rPr>
              <a:t>грамотность  отражает способность человека применять естественнонаучные знания и умения в реальных жизненных ситуациях, в том числе в случаях обсуждения общественно значимых вопросов, связанных с практическими применениями достижений естественных наук.</a:t>
            </a:r>
          </a:p>
        </p:txBody>
      </p:sp>
    </p:spTree>
    <p:extLst>
      <p:ext uri="{BB962C8B-B14F-4D97-AF65-F5344CB8AC3E}">
        <p14:creationId xmlns:p14="http://schemas.microsoft.com/office/powerpoint/2010/main" val="3307237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maxresdefault.jpg"/>
          <p:cNvPicPr>
            <a:picLocks noChangeAspect="1"/>
          </p:cNvPicPr>
          <p:nvPr/>
        </p:nvPicPr>
        <p:blipFill>
          <a:blip r:embed="rId2" cstate="print"/>
          <a:stretch>
            <a:fillRect/>
          </a:stretch>
        </p:blipFill>
        <p:spPr>
          <a:xfrm>
            <a:off x="383681" y="1263112"/>
            <a:ext cx="7163994" cy="4905213"/>
          </a:xfrm>
          <a:prstGeom prst="rect">
            <a:avLst/>
          </a:prstGeom>
        </p:spPr>
      </p:pic>
      <p:sp>
        <p:nvSpPr>
          <p:cNvPr id="3" name="Прямоугольник 2"/>
          <p:cNvSpPr/>
          <p:nvPr/>
        </p:nvSpPr>
        <p:spPr>
          <a:xfrm>
            <a:off x="2275617" y="144874"/>
            <a:ext cx="7238328" cy="646331"/>
          </a:xfrm>
          <a:prstGeom prst="rect">
            <a:avLst/>
          </a:prstGeom>
        </p:spPr>
        <p:txBody>
          <a:bodyPr wrap="none">
            <a:spAutoFit/>
          </a:bodyPr>
          <a:lstStyle/>
          <a:p>
            <a:r>
              <a:rPr lang="ru-RU" sz="3600" b="1" dirty="0">
                <a:latin typeface="Times New Roman" pitchFamily="18" charset="0"/>
                <a:ea typeface="Times New Roman" pitchFamily="18" charset="0"/>
                <a:cs typeface="Times New Roman" pitchFamily="18" charset="0"/>
              </a:rPr>
              <a:t>Естественнонаучная грамотность</a:t>
            </a:r>
            <a:endParaRPr lang="ru-RU" sz="3600" dirty="0">
              <a:latin typeface="Times New Roman" pitchFamily="18" charset="0"/>
              <a:cs typeface="Times New Roman" pitchFamily="18" charset="0"/>
            </a:endParaRPr>
          </a:p>
        </p:txBody>
      </p:sp>
      <p:sp>
        <p:nvSpPr>
          <p:cNvPr id="4" name="Прямоугольник 3"/>
          <p:cNvSpPr/>
          <p:nvPr/>
        </p:nvSpPr>
        <p:spPr>
          <a:xfrm>
            <a:off x="7833756" y="1123627"/>
            <a:ext cx="3689234" cy="4524315"/>
          </a:xfrm>
          <a:prstGeom prst="rect">
            <a:avLst/>
          </a:prstGeom>
        </p:spPr>
        <p:txBody>
          <a:bodyPr wrap="square">
            <a:spAutoFit/>
          </a:bodyPr>
          <a:lstStyle/>
          <a:p>
            <a:r>
              <a:rPr lang="ru-RU" sz="2400" b="1" dirty="0">
                <a:solidFill>
                  <a:schemeClr val="bg1"/>
                </a:solidFill>
                <a:latin typeface="Times New Roman" pitchFamily="18" charset="0"/>
                <a:cs typeface="Times New Roman" pitchFamily="18" charset="0"/>
              </a:rPr>
              <a:t>Используя материал «Схема </a:t>
            </a:r>
            <a:r>
              <a:rPr lang="ru-RU" sz="2400" b="1" dirty="0" smtClean="0">
                <a:solidFill>
                  <a:schemeClr val="bg1"/>
                </a:solidFill>
                <a:latin typeface="Times New Roman" pitchFamily="18" charset="0"/>
                <a:cs typeface="Times New Roman" pitchFamily="18" charset="0"/>
              </a:rPr>
              <a:t>эволюции человека</a:t>
            </a:r>
            <a:r>
              <a:rPr lang="ru-RU" sz="2400" b="1" dirty="0">
                <a:solidFill>
                  <a:schemeClr val="bg1"/>
                </a:solidFill>
                <a:latin typeface="Times New Roman" pitchFamily="18" charset="0"/>
                <a:cs typeface="Times New Roman" pitchFamily="18" charset="0"/>
              </a:rPr>
              <a:t>», дать ответы на следующие вопросы.</a:t>
            </a:r>
          </a:p>
          <a:p>
            <a:r>
              <a:rPr lang="ru-RU" sz="2400" b="1" dirty="0">
                <a:solidFill>
                  <a:schemeClr val="bg1"/>
                </a:solidFill>
                <a:latin typeface="Times New Roman" pitchFamily="18" charset="0"/>
                <a:cs typeface="Times New Roman" pitchFamily="18" charset="0"/>
              </a:rPr>
              <a:t> ВОПРОС 1. </a:t>
            </a:r>
            <a:endParaRPr lang="ru-RU" sz="2400" b="1" dirty="0" smtClean="0">
              <a:solidFill>
                <a:schemeClr val="bg1"/>
              </a:solidFill>
              <a:latin typeface="Times New Roman" pitchFamily="18" charset="0"/>
              <a:cs typeface="Times New Roman" pitchFamily="18" charset="0"/>
            </a:endParaRPr>
          </a:p>
          <a:p>
            <a:r>
              <a:rPr lang="ru-RU" sz="2400" b="1" dirty="0" smtClean="0">
                <a:solidFill>
                  <a:schemeClr val="bg1"/>
                </a:solidFill>
                <a:latin typeface="Times New Roman" pitchFamily="18" charset="0"/>
                <a:cs typeface="Times New Roman" pitchFamily="18" charset="0"/>
              </a:rPr>
              <a:t>В </a:t>
            </a:r>
            <a:r>
              <a:rPr lang="ru-RU" sz="2400" b="1" dirty="0">
                <a:solidFill>
                  <a:schemeClr val="bg1"/>
                </a:solidFill>
                <a:latin typeface="Times New Roman" pitchFamily="18" charset="0"/>
                <a:cs typeface="Times New Roman" pitchFamily="18" charset="0"/>
              </a:rPr>
              <a:t>чем состоит главная идея представленной информации?</a:t>
            </a:r>
          </a:p>
          <a:p>
            <a:r>
              <a:rPr lang="ru-RU" sz="2400" b="1" dirty="0">
                <a:solidFill>
                  <a:schemeClr val="bg1"/>
                </a:solidFill>
                <a:latin typeface="Times New Roman" pitchFamily="18" charset="0"/>
                <a:cs typeface="Times New Roman" pitchFamily="18" charset="0"/>
              </a:rPr>
              <a:t>ВОПРОС </a:t>
            </a:r>
            <a:r>
              <a:rPr lang="ru-RU" sz="2400" b="1" dirty="0" smtClean="0">
                <a:solidFill>
                  <a:schemeClr val="bg1"/>
                </a:solidFill>
                <a:latin typeface="Times New Roman" pitchFamily="18" charset="0"/>
                <a:cs typeface="Times New Roman" pitchFamily="18" charset="0"/>
              </a:rPr>
              <a:t>2.</a:t>
            </a:r>
            <a:endParaRPr lang="ru-RU" sz="2400" b="1" dirty="0">
              <a:solidFill>
                <a:schemeClr val="bg1"/>
              </a:solidFill>
              <a:latin typeface="Times New Roman" pitchFamily="18" charset="0"/>
              <a:cs typeface="Times New Roman" pitchFamily="18" charset="0"/>
            </a:endParaRPr>
          </a:p>
          <a:p>
            <a:r>
              <a:rPr lang="ru-RU" sz="2400" b="1" dirty="0">
                <a:solidFill>
                  <a:schemeClr val="bg1"/>
                </a:solidFill>
                <a:latin typeface="Times New Roman" pitchFamily="18" charset="0"/>
                <a:cs typeface="Times New Roman" pitchFamily="18" charset="0"/>
              </a:rPr>
              <a:t>У современного человека было два ближайших предка. Назвать их.</a:t>
            </a:r>
          </a:p>
        </p:txBody>
      </p:sp>
    </p:spTree>
    <p:extLst>
      <p:ext uri="{BB962C8B-B14F-4D97-AF65-F5344CB8AC3E}">
        <p14:creationId xmlns:p14="http://schemas.microsoft.com/office/powerpoint/2010/main" val="3709440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5362" y="353942"/>
            <a:ext cx="10298623" cy="707886"/>
          </a:xfrm>
          <a:prstGeom prst="rect">
            <a:avLst/>
          </a:prstGeom>
        </p:spPr>
        <p:txBody>
          <a:bodyPr wrap="square">
            <a:spAutoFit/>
          </a:bodyPr>
          <a:lstStyle/>
          <a:p>
            <a:pPr algn="ctr"/>
            <a:r>
              <a:rPr lang="ru-RU" sz="4000" b="1" dirty="0"/>
              <a:t>Финансовая грамотность</a:t>
            </a:r>
            <a:endParaRPr lang="ru-RU" sz="4000" dirty="0"/>
          </a:p>
        </p:txBody>
      </p:sp>
      <p:sp>
        <p:nvSpPr>
          <p:cNvPr id="3" name="Прямоугольник 2"/>
          <p:cNvSpPr/>
          <p:nvPr/>
        </p:nvSpPr>
        <p:spPr>
          <a:xfrm>
            <a:off x="449451" y="1427547"/>
            <a:ext cx="5067946" cy="4524315"/>
          </a:xfrm>
          <a:prstGeom prst="rect">
            <a:avLst/>
          </a:prstGeom>
        </p:spPr>
        <p:txBody>
          <a:bodyPr wrap="square">
            <a:spAutoFit/>
          </a:bodyPr>
          <a:lstStyle/>
          <a:p>
            <a:r>
              <a:rPr lang="ru-RU" sz="2400" b="1" i="1" dirty="0">
                <a:solidFill>
                  <a:schemeClr val="bg1"/>
                </a:solidFill>
                <a:latin typeface="Times New Roman" pitchFamily="18" charset="0"/>
                <a:ea typeface="Times New Roman" pitchFamily="18" charset="0"/>
                <a:cs typeface="Times New Roman" pitchFamily="18" charset="0"/>
              </a:rPr>
              <a:t>Финансовая грамотность</a:t>
            </a:r>
            <a:r>
              <a:rPr lang="ru-RU" sz="2400" b="1" dirty="0">
                <a:solidFill>
                  <a:schemeClr val="bg1"/>
                </a:solidFill>
                <a:latin typeface="Times New Roman" pitchFamily="18" charset="0"/>
                <a:ea typeface="Times New Roman" pitchFamily="18" charset="0"/>
                <a:cs typeface="Times New Roman" pitchFamily="18" charset="0"/>
              </a:rPr>
              <a:t> - это совокупность знаний, навыков, умений и установок в финансовой сфере, а также личностных социально-педагогических характеристик, </a:t>
            </a:r>
            <a:r>
              <a:rPr lang="ru-RU" sz="2400" b="1" dirty="0" err="1">
                <a:solidFill>
                  <a:schemeClr val="bg1"/>
                </a:solidFill>
                <a:latin typeface="Times New Roman" pitchFamily="18" charset="0"/>
                <a:ea typeface="Times New Roman" pitchFamily="18" charset="0"/>
                <a:cs typeface="Times New Roman" pitchFamily="18" charset="0"/>
              </a:rPr>
              <a:t>сформированность</a:t>
            </a:r>
            <a:r>
              <a:rPr lang="ru-RU" sz="2400" b="1" dirty="0">
                <a:solidFill>
                  <a:schemeClr val="bg1"/>
                </a:solidFill>
                <a:latin typeface="Times New Roman" pitchFamily="18" charset="0"/>
                <a:ea typeface="Times New Roman" pitchFamily="18" charset="0"/>
                <a:cs typeface="Times New Roman" pitchFamily="18" charset="0"/>
              </a:rPr>
              <a:t> которых определяет способность и готовность человека продуктивно выполнять различные социально-экономические роли: домохозяина, инвестора, заемщика, налогоплательщика и </a:t>
            </a:r>
            <a:r>
              <a:rPr lang="ru-RU" sz="2400" b="1" dirty="0" smtClean="0">
                <a:solidFill>
                  <a:schemeClr val="bg1"/>
                </a:solidFill>
                <a:latin typeface="Times New Roman" pitchFamily="18" charset="0"/>
                <a:ea typeface="Times New Roman" pitchFamily="18" charset="0"/>
                <a:cs typeface="Times New Roman" pitchFamily="18" charset="0"/>
              </a:rPr>
              <a:t>т.д.</a:t>
            </a:r>
            <a:endParaRPr lang="ru-RU" sz="2400" b="1" dirty="0">
              <a:solidFill>
                <a:schemeClr val="bg1"/>
              </a:solidFill>
              <a:latin typeface="Times New Roman" pitchFamily="18" charset="0"/>
              <a:cs typeface="Times New Roman" pitchFamily="18" charset="0"/>
            </a:endParaRPr>
          </a:p>
        </p:txBody>
      </p:sp>
      <p:sp>
        <p:nvSpPr>
          <p:cNvPr id="4" name="Прямоугольник 3"/>
          <p:cNvSpPr/>
          <p:nvPr/>
        </p:nvSpPr>
        <p:spPr>
          <a:xfrm>
            <a:off x="5817135" y="1427547"/>
            <a:ext cx="6096000" cy="3108543"/>
          </a:xfrm>
          <a:prstGeom prst="rect">
            <a:avLst/>
          </a:prstGeom>
        </p:spPr>
        <p:txBody>
          <a:bodyPr>
            <a:spAutoFit/>
          </a:bodyPr>
          <a:lstStyle/>
          <a:p>
            <a:r>
              <a:rPr lang="ru-RU" sz="2800" b="1" dirty="0">
                <a:solidFill>
                  <a:schemeClr val="bg1"/>
                </a:solidFill>
                <a:latin typeface="Times New Roman" pitchFamily="18" charset="0"/>
                <a:cs typeface="Times New Roman" pitchFamily="18" charset="0"/>
              </a:rPr>
              <a:t>Финансовая грамотность понимается как способность личности принимать разумные, целесообразные решения, связанные с финансами, в различных ситуациях собственной жизнедеятельности.</a:t>
            </a:r>
          </a:p>
        </p:txBody>
      </p:sp>
    </p:spTree>
    <p:extLst>
      <p:ext uri="{BB962C8B-B14F-4D97-AF65-F5344CB8AC3E}">
        <p14:creationId xmlns:p14="http://schemas.microsoft.com/office/powerpoint/2010/main" val="2596906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0643" y="453101"/>
            <a:ext cx="10592789" cy="5562548"/>
          </a:xfrm>
          <a:prstGeom prst="rect">
            <a:avLst/>
          </a:prstGeom>
        </p:spPr>
        <p:txBody>
          <a:bodyPr wrap="square">
            <a:spAutoFit/>
          </a:bodyPr>
          <a:lstStyle/>
          <a:p>
            <a:pPr algn="ctr">
              <a:lnSpc>
                <a:spcPct val="115000"/>
              </a:lnSpc>
              <a:spcAft>
                <a:spcPts val="0"/>
              </a:spcAft>
            </a:pPr>
            <a:r>
              <a:rPr lang="ru-RU" sz="3200" b="1" dirty="0">
                <a:latin typeface="Times New Roman" panose="02020603050405020304" pitchFamily="18" charset="0"/>
                <a:ea typeface="Calibri" panose="020F0502020204030204" pitchFamily="34" charset="0"/>
                <a:cs typeface="Times New Roman" panose="02020603050405020304" pitchFamily="18" charset="0"/>
              </a:rPr>
              <a:t>Тема «Распределение доходов»</a:t>
            </a:r>
            <a:endParaRPr lang="ru-RU"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r>
              <a:rPr lang="ru-RU" sz="2000" b="1" dirty="0" smtClean="0">
                <a:solidFill>
                  <a:schemeClr val="bg1"/>
                </a:solidFill>
                <a:latin typeface="Times New Roman" pitchFamily="18" charset="0"/>
                <a:ea typeface="Calibri" panose="020F0502020204030204" pitchFamily="34" charset="0"/>
                <a:cs typeface="Times New Roman" panose="02020603050405020304" pitchFamily="18" charset="0"/>
              </a:rPr>
              <a:t>Детям  </a:t>
            </a:r>
            <a:r>
              <a:rPr lang="ru-RU"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предлагается ситуация: </a:t>
            </a:r>
          </a:p>
          <a:p>
            <a:pPr>
              <a:lnSpc>
                <a:spcPct val="115000"/>
              </a:lnSpc>
              <a:spcAft>
                <a:spcPts val="1000"/>
              </a:spcAft>
            </a:pPr>
            <a:r>
              <a:rPr lang="ru-RU"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Доход семьи (Родители и один ребенок) 30 тысяч рублей. Задача: распределить доход, обеспечив семью самым необходимым (включая оплату коммунальных услуг)</a:t>
            </a:r>
          </a:p>
          <a:p>
            <a:pPr marL="342900" lvl="0" indent="-342900" algn="just">
              <a:lnSpc>
                <a:spcPct val="150000"/>
              </a:lnSpc>
              <a:spcAft>
                <a:spcPts val="0"/>
              </a:spcAft>
              <a:buFont typeface="+mj-lt"/>
              <a:buAutoNum type="arabicPeriod"/>
            </a:pPr>
            <a:r>
              <a:rPr lang="ru-RU"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Заслушиваются варианты ответов (ответы будут обязательно отличаться друг от друга).</a:t>
            </a:r>
          </a:p>
          <a:p>
            <a:pPr marL="342900" lvl="0" indent="-342900" algn="just">
              <a:lnSpc>
                <a:spcPct val="150000"/>
              </a:lnSpc>
              <a:spcAft>
                <a:spcPts val="0"/>
              </a:spcAft>
              <a:buFont typeface="+mj-lt"/>
              <a:buAutoNum type="arabicPeriod"/>
            </a:pPr>
            <a:r>
              <a:rPr lang="ru-RU"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При сравнении ответов, делаем акцент на первостепенных затратах (идеально, если они будут у всех совпадать).</a:t>
            </a:r>
          </a:p>
          <a:p>
            <a:pPr marL="342900" lvl="0" indent="-342900" algn="just">
              <a:lnSpc>
                <a:spcPct val="150000"/>
              </a:lnSpc>
              <a:spcAft>
                <a:spcPts val="0"/>
              </a:spcAft>
              <a:buFont typeface="+mj-lt"/>
              <a:buAutoNum type="arabicPeriod"/>
            </a:pPr>
            <a:r>
              <a:rPr lang="ru-RU"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Задания данного типа нацелены на формирование у детей математической (т.к. производят математические расчеты) и финансовой грамотности (ученики будут искать варианты как потратить меньше денег, но купить больше товаров</a:t>
            </a:r>
            <a:r>
              <a:rPr lang="ru-RU" sz="2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ru-RU" sz="2000" b="1" dirty="0">
              <a:solidFill>
                <a:schemeClr val="bg1"/>
              </a:solidFill>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961494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7424" y="325464"/>
            <a:ext cx="11174278" cy="646331"/>
          </a:xfrm>
          <a:prstGeom prst="rect">
            <a:avLst/>
          </a:prstGeom>
        </p:spPr>
        <p:txBody>
          <a:bodyPr wrap="square">
            <a:spAutoFit/>
          </a:bodyPr>
          <a:lstStyle/>
          <a:p>
            <a:pPr algn="ctr"/>
            <a:r>
              <a:rPr lang="ru-RU" sz="3600" b="1" dirty="0"/>
              <a:t>Задания по финансовой </a:t>
            </a:r>
            <a:r>
              <a:rPr lang="en-US" sz="3600" b="1" dirty="0"/>
              <a:t> </a:t>
            </a:r>
            <a:r>
              <a:rPr lang="ru-RU" sz="3600" b="1" dirty="0"/>
              <a:t>грамотности </a:t>
            </a:r>
            <a:endParaRPr lang="ru-RU" sz="3600" dirty="0"/>
          </a:p>
        </p:txBody>
      </p:sp>
      <p:sp>
        <p:nvSpPr>
          <p:cNvPr id="3" name="Прямоугольник 2"/>
          <p:cNvSpPr/>
          <p:nvPr/>
        </p:nvSpPr>
        <p:spPr>
          <a:xfrm>
            <a:off x="1053884" y="1394847"/>
            <a:ext cx="10577593" cy="3970318"/>
          </a:xfrm>
          <a:prstGeom prst="rect">
            <a:avLst/>
          </a:prstGeom>
        </p:spPr>
        <p:txBody>
          <a:bodyPr wrap="square">
            <a:spAutoFit/>
          </a:bodyPr>
          <a:lstStyle/>
          <a:p>
            <a:r>
              <a:rPr lang="ru-RU" sz="2800" b="1" dirty="0">
                <a:solidFill>
                  <a:schemeClr val="bg1"/>
                </a:solidFill>
                <a:latin typeface="Times New Roman" pitchFamily="18" charset="0"/>
                <a:cs typeface="Times New Roman" pitchFamily="18" charset="0"/>
              </a:rPr>
              <a:t>В семье Григорьевых совокупный доход составляет 50 тыс. р. Расходы на самое необходимое — 30 тыс. р. Иван Григорьев тратит на машину, спорт, одежду и обувь ежемесячно 8,5 тыс. р., а его жена Мария тратит на </a:t>
            </a:r>
            <a:r>
              <a:rPr lang="ru-RU" sz="2800" b="1" dirty="0" smtClean="0">
                <a:solidFill>
                  <a:schemeClr val="bg1"/>
                </a:solidFill>
                <a:latin typeface="Times New Roman" pitchFamily="18" charset="0"/>
                <a:cs typeface="Times New Roman" pitchFamily="18" charset="0"/>
              </a:rPr>
              <a:t>косметику, </a:t>
            </a:r>
            <a:r>
              <a:rPr lang="ru-RU" sz="2800" b="1" dirty="0">
                <a:solidFill>
                  <a:schemeClr val="bg1"/>
                </a:solidFill>
                <a:latin typeface="Times New Roman" pitchFamily="18" charset="0"/>
                <a:cs typeface="Times New Roman" pitchFamily="18" charset="0"/>
              </a:rPr>
              <a:t>спорт, одежду, обувь, театр и др. — 9 тыс. р. На их маленького сына Витю, который ходит в детский сад, уходит 5 тыс. р</a:t>
            </a:r>
            <a:endParaRPr lang="en-US" sz="2800" b="1" dirty="0">
              <a:solidFill>
                <a:schemeClr val="bg1"/>
              </a:solidFill>
              <a:latin typeface="Times New Roman" pitchFamily="18" charset="0"/>
              <a:cs typeface="Times New Roman" pitchFamily="18" charset="0"/>
            </a:endParaRPr>
          </a:p>
          <a:p>
            <a:r>
              <a:rPr lang="ru-RU" sz="2800" b="1" dirty="0">
                <a:solidFill>
                  <a:schemeClr val="bg1"/>
                </a:solidFill>
                <a:latin typeface="Times New Roman" pitchFamily="18" charset="0"/>
                <a:cs typeface="Times New Roman" pitchFamily="18" charset="0"/>
              </a:rPr>
              <a:t>Выяснить: что образуется в результате такого ведения хозяйства? Живёт ли семья по средствам? Каковы последствия такого планирования своих финансов?</a:t>
            </a:r>
          </a:p>
        </p:txBody>
      </p:sp>
    </p:spTree>
    <p:extLst>
      <p:ext uri="{BB962C8B-B14F-4D97-AF65-F5344CB8AC3E}">
        <p14:creationId xmlns:p14="http://schemas.microsoft.com/office/powerpoint/2010/main" val="3002298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928" y="1225609"/>
            <a:ext cx="6096000" cy="5229573"/>
          </a:xfrm>
          <a:prstGeom prst="rect">
            <a:avLst/>
          </a:prstGeom>
        </p:spPr>
        <p:txBody>
          <a:bodyPr>
            <a:spAutoFit/>
          </a:bodyPr>
          <a:lstStyle/>
          <a:p>
            <a:pPr marL="342900" lvl="0" indent="-342900">
              <a:lnSpc>
                <a:spcPct val="107000"/>
              </a:lnSpc>
              <a:spcAft>
                <a:spcPts val="675"/>
              </a:spcAft>
              <a:buSzPts val="1000"/>
              <a:buFont typeface="Symbol" panose="05050102010706020507" pitchFamily="18" charset="2"/>
              <a:buChar char=""/>
              <a:tabLst>
                <a:tab pos="457200" algn="l"/>
              </a:tabLst>
            </a:pPr>
            <a:r>
              <a:rPr lang="ru-RU" sz="2400" b="1" i="1" dirty="0">
                <a:solidFill>
                  <a:schemeClr val="bg1"/>
                </a:solidFill>
                <a:latin typeface="Times New Roman" pitchFamily="18" charset="0"/>
                <a:ea typeface="Times New Roman" pitchFamily="18" charset="0"/>
                <a:cs typeface="Times New Roman" pitchFamily="18" charset="0"/>
              </a:rPr>
              <a:t>Глобальные компетенции</a:t>
            </a:r>
            <a:r>
              <a:rPr lang="ru-RU" sz="2400" dirty="0">
                <a:solidFill>
                  <a:srgbClr val="333333"/>
                </a:solidFill>
                <a:latin typeface="Times New Roman" pitchFamily="18" charset="0"/>
                <a:ea typeface="Times New Roman" pitchFamily="18" charset="0"/>
                <a:cs typeface="Times New Roman" pitchFamily="18" charset="0"/>
              </a:rPr>
              <a:t> </a:t>
            </a:r>
            <a:r>
              <a:rPr lang="ru-RU" sz="2400" dirty="0">
                <a:solidFill>
                  <a:schemeClr val="bg1"/>
                </a:solidFill>
                <a:latin typeface="Times New Roman" pitchFamily="18" charset="0"/>
                <a:ea typeface="Times New Roman" pitchFamily="18" charset="0"/>
                <a:cs typeface="Times New Roman" pitchFamily="18" charset="0"/>
              </a:rPr>
              <a:t>- это способность критически рассматривать с различных точек зрения проблемы глобального характера и межкультурного взаимодействия; осознавать, как культурные, религиозные, политические, расовые и иные различия могут оказывать влияние на восприятие, суждения и взгляды людей; вступать в открытое, уважительное и эффективное взаимодействие с другими людьми на основе разделяемого всеми уважения к человеческому достоинству.</a:t>
            </a:r>
            <a:endParaRPr lang="ru-RU" sz="2400" dirty="0">
              <a:solidFill>
                <a:schemeClr val="bg1"/>
              </a:solidFill>
              <a:effectLst/>
              <a:latin typeface="Times New Roman" pitchFamily="18" charset="0"/>
              <a:ea typeface="Calibri" panose="020F0502020204030204" pitchFamily="34" charset="0"/>
              <a:cs typeface="Times New Roman" pitchFamily="18" charset="0"/>
            </a:endParaRPr>
          </a:p>
        </p:txBody>
      </p:sp>
      <p:sp>
        <p:nvSpPr>
          <p:cNvPr id="3" name="Прямоугольник 2"/>
          <p:cNvSpPr/>
          <p:nvPr/>
        </p:nvSpPr>
        <p:spPr>
          <a:xfrm>
            <a:off x="1007391" y="286719"/>
            <a:ext cx="10724826" cy="707886"/>
          </a:xfrm>
          <a:prstGeom prst="rect">
            <a:avLst/>
          </a:prstGeom>
        </p:spPr>
        <p:txBody>
          <a:bodyPr wrap="square">
            <a:spAutoFit/>
          </a:bodyPr>
          <a:lstStyle/>
          <a:p>
            <a:pPr algn="ctr"/>
            <a:r>
              <a:rPr lang="ru-RU" sz="4000" b="1" dirty="0"/>
              <a:t>Глобальная компетентность</a:t>
            </a:r>
            <a:endParaRPr lang="ru-RU" sz="4000" dirty="0"/>
          </a:p>
        </p:txBody>
      </p:sp>
      <p:sp>
        <p:nvSpPr>
          <p:cNvPr id="4" name="Прямоугольник 3"/>
          <p:cNvSpPr/>
          <p:nvPr/>
        </p:nvSpPr>
        <p:spPr>
          <a:xfrm>
            <a:off x="6060072" y="1225610"/>
            <a:ext cx="6131928" cy="5262979"/>
          </a:xfrm>
          <a:prstGeom prst="rect">
            <a:avLst/>
          </a:prstGeom>
        </p:spPr>
        <p:txBody>
          <a:bodyPr wrap="square">
            <a:spAutoFit/>
          </a:bodyPr>
          <a:lstStyle/>
          <a:p>
            <a:r>
              <a:rPr lang="ru-RU" sz="2400" b="1" dirty="0">
                <a:solidFill>
                  <a:schemeClr val="bg1"/>
                </a:solidFill>
                <a:latin typeface="Times New Roman" pitchFamily="18" charset="0"/>
                <a:cs typeface="Times New Roman" pitchFamily="18" charset="0"/>
              </a:rPr>
              <a:t>Глобальная компетентность</a:t>
            </a:r>
            <a:r>
              <a:rPr lang="ru-RU" sz="2400" dirty="0">
                <a:solidFill>
                  <a:schemeClr val="bg1"/>
                </a:solidFill>
                <a:latin typeface="Times New Roman" pitchFamily="18" charset="0"/>
                <a:cs typeface="Times New Roman" pitchFamily="18" charset="0"/>
              </a:rPr>
              <a:t> рассматривается как «многомерная» цель обучения на протяжении всей жизни. Глобально компетентная личность – человек, который способен воспринимать местные и глобальные проблемы и вопросы межкультурного взаимодействия, понимать и оценивать различные точки зрения и мировоззрения, успешно и уважительно взаимодействовать с другими людьми, а также ответственно действовать для обеспечения устойчивого развития и коллективного благополучия.</a:t>
            </a:r>
          </a:p>
        </p:txBody>
      </p:sp>
    </p:spTree>
    <p:extLst>
      <p:ext uri="{BB962C8B-B14F-4D97-AF65-F5344CB8AC3E}">
        <p14:creationId xmlns:p14="http://schemas.microsoft.com/office/powerpoint/2010/main" val="1335002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3402" y="441702"/>
            <a:ext cx="11112285" cy="646331"/>
          </a:xfrm>
          <a:prstGeom prst="rect">
            <a:avLst/>
          </a:prstGeom>
        </p:spPr>
        <p:txBody>
          <a:bodyPr wrap="square">
            <a:spAutoFit/>
          </a:bodyPr>
          <a:lstStyle/>
          <a:p>
            <a:pPr algn="ctr"/>
            <a:r>
              <a:rPr lang="ru-RU" sz="3600" b="1" dirty="0">
                <a:latin typeface="Times New Roman" pitchFamily="18" charset="0"/>
                <a:cs typeface="Times New Roman" pitchFamily="18" charset="0"/>
              </a:rPr>
              <a:t>Задания по глобальным компетенциям</a:t>
            </a:r>
            <a:endParaRPr lang="ru-RU" sz="3600" dirty="0">
              <a:latin typeface="Times New Roman" pitchFamily="18" charset="0"/>
              <a:cs typeface="Times New Roman" pitchFamily="18" charset="0"/>
            </a:endParaRPr>
          </a:p>
        </p:txBody>
      </p:sp>
      <p:sp>
        <p:nvSpPr>
          <p:cNvPr id="3" name="Прямоугольник 2"/>
          <p:cNvSpPr/>
          <p:nvPr/>
        </p:nvSpPr>
        <p:spPr>
          <a:xfrm>
            <a:off x="1225844" y="889982"/>
            <a:ext cx="9571512" cy="5324535"/>
          </a:xfrm>
          <a:prstGeom prst="rect">
            <a:avLst/>
          </a:prstGeom>
        </p:spPr>
        <p:txBody>
          <a:bodyPr wrap="square">
            <a:spAutoFit/>
          </a:bodyPr>
          <a:lstStyle/>
          <a:p>
            <a:endParaRPr lang="ru-RU" sz="2000" dirty="0" smtClean="0"/>
          </a:p>
          <a:p>
            <a:r>
              <a:rPr lang="ru-RU" sz="2000" b="1" dirty="0" smtClean="0">
                <a:latin typeface="Times New Roman" pitchFamily="18" charset="0"/>
                <a:cs typeface="Times New Roman" pitchFamily="18" charset="0"/>
              </a:rPr>
              <a:t>Правовое </a:t>
            </a:r>
            <a:r>
              <a:rPr lang="ru-RU" sz="2000" b="1" dirty="0">
                <a:latin typeface="Times New Roman" pitchFamily="18" charset="0"/>
                <a:cs typeface="Times New Roman" pitchFamily="18" charset="0"/>
              </a:rPr>
              <a:t>обсуждение.</a:t>
            </a:r>
          </a:p>
          <a:p>
            <a:r>
              <a:rPr lang="ru-RU" sz="2000" b="1" dirty="0">
                <a:solidFill>
                  <a:schemeClr val="bg1"/>
                </a:solidFill>
                <a:latin typeface="Times New Roman" pitchFamily="18" charset="0"/>
                <a:cs typeface="Times New Roman" pitchFamily="18" charset="0"/>
              </a:rPr>
              <a:t>Мария: Я считаю, что смертная казнь – это варварство. Мы живем в XXI веке! Погибшего человека все равно не вернешь, как убийство еще одного человека сможет исправить ситуацию? Ведь не зря же этот вопрос особо оговаривается в Европейской конвенции по правам человека. Тем более нельзя забывать, что судьи тоже люди и тоже могут ошибаться. Максим: С экономической точки зрения замена смертной казни пожизненным заключением абсолютно не оправдана. Преступник содержится в тюрьме 10, 20 и более лет на средства добропорядочных налогоплательщиков. Получатся, что среди таких налогоплательщиков неизменно находятся родственники или друзья жертвы преступника. Таким образом, вместо законного возмездия, они вынуждены расплачиваться своими деньгами на содержание убийцы близкого им человека. Кроме того, применение высшей меры наказания служит устрашающим фактором для потенциальных преступников. Эти два письма были написаны на Интернет-форуме, посвященному вопросу применения смертной казни как высшей меры наказания.</a:t>
            </a:r>
          </a:p>
        </p:txBody>
      </p:sp>
    </p:spTree>
    <p:extLst>
      <p:ext uri="{BB962C8B-B14F-4D97-AF65-F5344CB8AC3E}">
        <p14:creationId xmlns:p14="http://schemas.microsoft.com/office/powerpoint/2010/main" val="732346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2406" y="1"/>
            <a:ext cx="10844787" cy="1323439"/>
          </a:xfrm>
          <a:prstGeom prst="rect">
            <a:avLst/>
          </a:prstGeom>
        </p:spPr>
        <p:txBody>
          <a:bodyPr wrap="square">
            <a:spAutoFit/>
          </a:bodyPr>
          <a:lstStyle/>
          <a:p>
            <a:pPr algn="ctr"/>
            <a:endParaRPr lang="ru-RU" sz="4000" b="1" dirty="0"/>
          </a:p>
          <a:p>
            <a:pPr algn="ctr"/>
            <a:r>
              <a:rPr lang="ru-RU" sz="4000" b="1" dirty="0" smtClean="0">
                <a:latin typeface="Times New Roman" pitchFamily="18" charset="0"/>
                <a:cs typeface="Times New Roman" pitchFamily="18" charset="0"/>
              </a:rPr>
              <a:t>Креативное </a:t>
            </a:r>
            <a:r>
              <a:rPr lang="ru-RU" sz="4000" b="1" dirty="0">
                <a:latin typeface="Times New Roman" pitchFamily="18" charset="0"/>
                <a:cs typeface="Times New Roman" pitchFamily="18" charset="0"/>
              </a:rPr>
              <a:t>мышление.</a:t>
            </a:r>
            <a:endParaRPr lang="ru-RU" sz="4000" dirty="0">
              <a:latin typeface="Times New Roman" pitchFamily="18" charset="0"/>
              <a:cs typeface="Times New Roman" pitchFamily="18" charset="0"/>
            </a:endParaRPr>
          </a:p>
        </p:txBody>
      </p:sp>
      <p:sp>
        <p:nvSpPr>
          <p:cNvPr id="3" name="Прямоугольник 2"/>
          <p:cNvSpPr/>
          <p:nvPr/>
        </p:nvSpPr>
        <p:spPr>
          <a:xfrm>
            <a:off x="340963" y="1921790"/>
            <a:ext cx="4551672" cy="2554545"/>
          </a:xfrm>
          <a:prstGeom prst="rect">
            <a:avLst/>
          </a:prstGeom>
        </p:spPr>
        <p:txBody>
          <a:bodyPr wrap="square">
            <a:spAutoFit/>
          </a:bodyPr>
          <a:lstStyle/>
          <a:p>
            <a:r>
              <a:rPr lang="ru-RU" sz="3200" b="1" dirty="0">
                <a:solidFill>
                  <a:schemeClr val="bg1"/>
                </a:solidFill>
                <a:latin typeface="Times New Roman" pitchFamily="18" charset="0"/>
                <a:cs typeface="Times New Roman" pitchFamily="18" charset="0"/>
              </a:rPr>
              <a:t>Под </a:t>
            </a:r>
            <a:r>
              <a:rPr lang="ru-RU" sz="3200" b="1" i="1" dirty="0">
                <a:solidFill>
                  <a:schemeClr val="bg1"/>
                </a:solidFill>
                <a:latin typeface="Times New Roman" pitchFamily="18" charset="0"/>
                <a:cs typeface="Times New Roman" pitchFamily="18" charset="0"/>
              </a:rPr>
              <a:t>креативным мышлением</a:t>
            </a:r>
            <a:r>
              <a:rPr lang="ru-RU" sz="3200" b="1" dirty="0">
                <a:solidFill>
                  <a:schemeClr val="bg1"/>
                </a:solidFill>
                <a:latin typeface="Times New Roman" pitchFamily="18" charset="0"/>
                <a:cs typeface="Times New Roman" pitchFamily="18" charset="0"/>
              </a:rPr>
              <a:t>  понимают способность к продуктивному творческому подходу</a:t>
            </a:r>
          </a:p>
        </p:txBody>
      </p:sp>
      <p:sp>
        <p:nvSpPr>
          <p:cNvPr id="4" name="Прямоугольник 3"/>
          <p:cNvSpPr/>
          <p:nvPr/>
        </p:nvSpPr>
        <p:spPr>
          <a:xfrm>
            <a:off x="5625886" y="1821051"/>
            <a:ext cx="6071308" cy="3319498"/>
          </a:xfrm>
          <a:prstGeom prst="rect">
            <a:avLst/>
          </a:prstGeom>
        </p:spPr>
        <p:txBody>
          <a:bodyPr wrap="square">
            <a:spAutoFit/>
          </a:bodyPr>
          <a:lstStyle/>
          <a:p>
            <a:pPr lvl="0">
              <a:lnSpc>
                <a:spcPct val="107000"/>
              </a:lnSpc>
              <a:spcAft>
                <a:spcPts val="675"/>
              </a:spcAft>
              <a:buSzPts val="1000"/>
              <a:tabLst>
                <a:tab pos="457200" algn="l"/>
              </a:tabLst>
            </a:pPr>
            <a:r>
              <a:rPr lang="ru-RU" sz="2800" b="1" dirty="0">
                <a:solidFill>
                  <a:schemeClr val="bg1"/>
                </a:solidFill>
                <a:latin typeface="Times New Roman" pitchFamily="18" charset="0"/>
                <a:ea typeface="Times New Roman" pitchFamily="18" charset="0"/>
                <a:cs typeface="Times New Roman" pitchFamily="18" charset="0"/>
              </a:rPr>
              <a:t>Креативное мышление</a:t>
            </a:r>
            <a:r>
              <a:rPr lang="ru-RU" sz="2800" dirty="0">
                <a:solidFill>
                  <a:schemeClr val="bg1"/>
                </a:solidFill>
                <a:latin typeface="Times New Roman" pitchFamily="18" charset="0"/>
                <a:ea typeface="Times New Roman" pitchFamily="18" charset="0"/>
                <a:cs typeface="Times New Roman" pitchFamily="18" charset="0"/>
              </a:rPr>
              <a:t> </a:t>
            </a:r>
            <a:r>
              <a:rPr lang="ru-RU" sz="2800" dirty="0">
                <a:solidFill>
                  <a:srgbClr val="333333"/>
                </a:solidFill>
                <a:latin typeface="Times New Roman" pitchFamily="18" charset="0"/>
                <a:ea typeface="Times New Roman" pitchFamily="18" charset="0"/>
                <a:cs typeface="Times New Roman" pitchFamily="18" charset="0"/>
              </a:rPr>
              <a:t>- </a:t>
            </a:r>
            <a:r>
              <a:rPr lang="ru-RU" sz="2800" dirty="0">
                <a:solidFill>
                  <a:schemeClr val="bg1"/>
                </a:solidFill>
                <a:latin typeface="Times New Roman" pitchFamily="18" charset="0"/>
                <a:ea typeface="Times New Roman" pitchFamily="18" charset="0"/>
                <a:cs typeface="Times New Roman" pitchFamily="18" charset="0"/>
              </a:rPr>
              <a:t>умение человека использовать свое воображение для выработки и совершенствования идей, формирования нового знания, решения задач, с которыми он не сталкивался раньше.</a:t>
            </a:r>
            <a:endParaRPr lang="ru-RU" sz="2800" dirty="0">
              <a:solidFill>
                <a:schemeClr val="bg1"/>
              </a:solidFill>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1529724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33971" y="251752"/>
            <a:ext cx="7036670" cy="584775"/>
          </a:xfrm>
          <a:prstGeom prst="rect">
            <a:avLst/>
          </a:prstGeom>
        </p:spPr>
        <p:txBody>
          <a:bodyPr wrap="none">
            <a:spAutoFit/>
          </a:bodyPr>
          <a:lstStyle/>
          <a:p>
            <a:r>
              <a:rPr lang="ru-RU" sz="3200" b="1" dirty="0">
                <a:latin typeface="Times New Roman" pitchFamily="18" charset="0"/>
                <a:cs typeface="Times New Roman" pitchFamily="18" charset="0"/>
              </a:rPr>
              <a:t>Задания по креативному мышлению</a:t>
            </a:r>
            <a:endParaRPr lang="ru-RU" sz="3200" dirty="0">
              <a:latin typeface="Times New Roman" pitchFamily="18" charset="0"/>
              <a:cs typeface="Times New Roman" pitchFamily="18" charset="0"/>
            </a:endParaRPr>
          </a:p>
        </p:txBody>
      </p:sp>
      <p:sp>
        <p:nvSpPr>
          <p:cNvPr id="3" name="Прямоугольник 2"/>
          <p:cNvSpPr/>
          <p:nvPr/>
        </p:nvSpPr>
        <p:spPr>
          <a:xfrm>
            <a:off x="542441" y="1087305"/>
            <a:ext cx="11244020" cy="3970318"/>
          </a:xfrm>
          <a:prstGeom prst="rect">
            <a:avLst/>
          </a:prstGeom>
        </p:spPr>
        <p:txBody>
          <a:bodyPr wrap="square">
            <a:spAutoFit/>
          </a:bodyPr>
          <a:lstStyle/>
          <a:p>
            <a:pPr>
              <a:buNone/>
            </a:pPr>
            <a:endParaRPr lang="ru-RU" sz="2800" b="1" dirty="0" smtClean="0">
              <a:latin typeface="Times New Roman" pitchFamily="18" charset="0"/>
              <a:cs typeface="Times New Roman" pitchFamily="18" charset="0"/>
            </a:endParaRPr>
          </a:p>
          <a:p>
            <a:pPr>
              <a:buNone/>
            </a:pPr>
            <a:r>
              <a:rPr lang="ru-RU" sz="2800" b="1" dirty="0" smtClean="0">
                <a:solidFill>
                  <a:schemeClr val="bg1"/>
                </a:solidFill>
                <a:latin typeface="Times New Roman" pitchFamily="18" charset="0"/>
                <a:cs typeface="Times New Roman" pitchFamily="18" charset="0"/>
              </a:rPr>
              <a:t>Новичок </a:t>
            </a:r>
            <a:r>
              <a:rPr lang="ru-RU" sz="2800" b="1" dirty="0">
                <a:solidFill>
                  <a:schemeClr val="bg1"/>
                </a:solidFill>
                <a:latin typeface="Times New Roman" pitchFamily="18" charset="0"/>
                <a:cs typeface="Times New Roman" pitchFamily="18" charset="0"/>
              </a:rPr>
              <a:t>в </a:t>
            </a:r>
            <a:r>
              <a:rPr lang="ru-RU" sz="2800" b="1" dirty="0" smtClean="0">
                <a:solidFill>
                  <a:schemeClr val="bg1"/>
                </a:solidFill>
                <a:latin typeface="Times New Roman" pitchFamily="18" charset="0"/>
                <a:cs typeface="Times New Roman" pitchFamily="18" charset="0"/>
              </a:rPr>
              <a:t>классе. </a:t>
            </a:r>
            <a:r>
              <a:rPr lang="ru-RU" sz="2800" b="1" dirty="0">
                <a:solidFill>
                  <a:schemeClr val="bg1"/>
                </a:solidFill>
                <a:latin typeface="Times New Roman" pitchFamily="18" charset="0"/>
                <a:cs typeface="Times New Roman" pitchFamily="18" charset="0"/>
              </a:rPr>
              <a:t>В жизни случается всякое. Иногда кто-то переезжает и приходит в новый класс. Как вы думаете, это легко – прийти в класс, где все друг друга хорошо знают, а ты не знаешь никого, ты – новенький? Приходилось ли вам быть в этой роли? А принимать в класс новенького? Как можно помочь новенькому влиться в коллектив?</a:t>
            </a:r>
          </a:p>
          <a:p>
            <a:pPr>
              <a:buNone/>
            </a:pPr>
            <a:r>
              <a:rPr lang="ru-RU" sz="2800" b="1" dirty="0">
                <a:solidFill>
                  <a:schemeClr val="bg1"/>
                </a:solidFill>
                <a:latin typeface="Times New Roman" pitchFamily="18" charset="0"/>
                <a:cs typeface="Times New Roman" pitchFamily="18" charset="0"/>
              </a:rPr>
              <a:t>Посмотрите задания на листах. Прочитайте и выполните задания к этому тексту</a:t>
            </a:r>
          </a:p>
        </p:txBody>
      </p:sp>
    </p:spTree>
    <p:extLst>
      <p:ext uri="{BB962C8B-B14F-4D97-AF65-F5344CB8AC3E}">
        <p14:creationId xmlns:p14="http://schemas.microsoft.com/office/powerpoint/2010/main" val="1530059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04601" y="689675"/>
            <a:ext cx="5539409" cy="5486399"/>
          </a:xfrm>
          <a:prstGeom prst="rect">
            <a:avLst/>
          </a:prstGeom>
        </p:spPr>
      </p:pic>
      <p:pic>
        <p:nvPicPr>
          <p:cNvPr id="4" name="Рисунок 3"/>
          <p:cNvPicPr>
            <a:picLocks noChangeAspect="1"/>
          </p:cNvPicPr>
          <p:nvPr/>
        </p:nvPicPr>
        <p:blipFill>
          <a:blip r:embed="rId3"/>
          <a:stretch>
            <a:fillRect/>
          </a:stretch>
        </p:blipFill>
        <p:spPr>
          <a:xfrm>
            <a:off x="6292313" y="689676"/>
            <a:ext cx="5525146" cy="5486398"/>
          </a:xfrm>
          <a:prstGeom prst="rect">
            <a:avLst/>
          </a:prstGeom>
        </p:spPr>
      </p:pic>
    </p:spTree>
    <p:extLst>
      <p:ext uri="{BB962C8B-B14F-4D97-AF65-F5344CB8AC3E}">
        <p14:creationId xmlns:p14="http://schemas.microsoft.com/office/powerpoint/2010/main" val="2695045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2526" y="243882"/>
            <a:ext cx="11174680" cy="1323439"/>
          </a:xfrm>
          <a:prstGeom prst="rect">
            <a:avLst/>
          </a:prstGeom>
        </p:spPr>
        <p:txBody>
          <a:bodyPr wrap="square">
            <a:spAutoFit/>
          </a:bodyPr>
          <a:lstStyle/>
          <a:p>
            <a:r>
              <a:rPr lang="ru-RU" sz="4000" dirty="0"/>
              <a:t>Что же такое функциональная грамотность?</a:t>
            </a:r>
            <a:br>
              <a:rPr lang="ru-RU" sz="4000" dirty="0"/>
            </a:br>
            <a:endParaRPr lang="ru-RU" sz="4000" dirty="0"/>
          </a:p>
        </p:txBody>
      </p:sp>
      <p:sp>
        <p:nvSpPr>
          <p:cNvPr id="3" name="Прямоугольник 2"/>
          <p:cNvSpPr/>
          <p:nvPr/>
        </p:nvSpPr>
        <p:spPr>
          <a:xfrm>
            <a:off x="387458" y="1232116"/>
            <a:ext cx="5331416" cy="3970318"/>
          </a:xfrm>
          <a:prstGeom prst="rect">
            <a:avLst/>
          </a:prstGeom>
        </p:spPr>
        <p:txBody>
          <a:bodyPr wrap="square">
            <a:spAutoFit/>
          </a:bodyPr>
          <a:lstStyle/>
          <a:p>
            <a:r>
              <a:rPr lang="ru-RU" sz="2800" b="1" i="1" dirty="0">
                <a:solidFill>
                  <a:schemeClr val="bg1"/>
                </a:solidFill>
                <a:latin typeface="Times New Roman" pitchFamily="18" charset="0"/>
                <a:cs typeface="Times New Roman" pitchFamily="18" charset="0"/>
              </a:rPr>
              <a:t>Функциональная грамотность </a:t>
            </a:r>
            <a:r>
              <a:rPr lang="ru-RU" sz="2800" dirty="0">
                <a:solidFill>
                  <a:schemeClr val="bg1"/>
                </a:solidFill>
                <a:latin typeface="Times New Roman" pitchFamily="18" charset="0"/>
                <a:cs typeface="Times New Roman" pitchFamily="18" charset="0"/>
              </a:rPr>
              <a:t>— это умение эффективно действовать в нестандартных жизненных ситуациях. Ее можно определить как «повседневную мудрость», способность решать задачи за пределами парты, грамотно строить свою жизнь и не теряться в ней. </a:t>
            </a:r>
          </a:p>
        </p:txBody>
      </p:sp>
      <p:sp>
        <p:nvSpPr>
          <p:cNvPr id="4" name="Прямоугольник 3"/>
          <p:cNvSpPr/>
          <p:nvPr/>
        </p:nvSpPr>
        <p:spPr>
          <a:xfrm>
            <a:off x="5827363" y="1232116"/>
            <a:ext cx="6036085" cy="4401205"/>
          </a:xfrm>
          <a:prstGeom prst="rect">
            <a:avLst/>
          </a:prstGeom>
        </p:spPr>
        <p:txBody>
          <a:bodyPr wrap="square">
            <a:spAutoFit/>
          </a:bodyPr>
          <a:lstStyle/>
          <a:p>
            <a:r>
              <a:rPr lang="ru-RU" sz="2800" dirty="0">
                <a:solidFill>
                  <a:schemeClr val="bg1"/>
                </a:solidFill>
                <a:latin typeface="Times New Roman" pitchFamily="18" charset="0"/>
                <a:ea typeface="Times New Roman" pitchFamily="18" charset="0"/>
                <a:cs typeface="Times New Roman" pitchFamily="18" charset="0"/>
              </a:rPr>
              <a:t>Под функциональной грамотностью понимают результат овладения учащимися системой предметных ключевых компетенций, позволяющих эффективно применять усвоенные знания в практической ситуации, способность вступать в отношения с внешней средой и максимально быстро адаптироваться и функционировать в ней. </a:t>
            </a:r>
            <a:endParaRPr lang="ru-RU"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35752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7083" y="750898"/>
            <a:ext cx="4691396" cy="4513690"/>
          </a:xfrm>
          <a:prstGeom prst="rect">
            <a:avLst/>
          </a:prstGeom>
        </p:spPr>
      </p:pic>
      <p:pic>
        <p:nvPicPr>
          <p:cNvPr id="4" name="Рисунок 3"/>
          <p:cNvPicPr>
            <a:picLocks noChangeAspect="1"/>
          </p:cNvPicPr>
          <p:nvPr/>
        </p:nvPicPr>
        <p:blipFill>
          <a:blip r:embed="rId3"/>
          <a:stretch>
            <a:fillRect/>
          </a:stretch>
        </p:blipFill>
        <p:spPr>
          <a:xfrm>
            <a:off x="4891603" y="418455"/>
            <a:ext cx="6944138" cy="5974596"/>
          </a:xfrm>
          <a:prstGeom prst="rect">
            <a:avLst/>
          </a:prstGeom>
        </p:spPr>
      </p:pic>
    </p:spTree>
    <p:extLst>
      <p:ext uri="{BB962C8B-B14F-4D97-AF65-F5344CB8AC3E}">
        <p14:creationId xmlns:p14="http://schemas.microsoft.com/office/powerpoint/2010/main" val="1765309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30656" y="387456"/>
            <a:ext cx="6115916" cy="4586937"/>
          </a:xfrm>
          <a:prstGeom prst="rect">
            <a:avLst/>
          </a:prstGeom>
        </p:spPr>
      </p:pic>
      <p:pic>
        <p:nvPicPr>
          <p:cNvPr id="3" name="Рисунок 2"/>
          <p:cNvPicPr>
            <a:picLocks noChangeAspect="1"/>
          </p:cNvPicPr>
          <p:nvPr/>
        </p:nvPicPr>
        <p:blipFill>
          <a:blip r:embed="rId3"/>
          <a:stretch>
            <a:fillRect/>
          </a:stretch>
        </p:blipFill>
        <p:spPr>
          <a:xfrm>
            <a:off x="5540644" y="1704697"/>
            <a:ext cx="6323310" cy="4742483"/>
          </a:xfrm>
          <a:prstGeom prst="rect">
            <a:avLst/>
          </a:prstGeom>
        </p:spPr>
      </p:pic>
    </p:spTree>
    <p:extLst>
      <p:ext uri="{BB962C8B-B14F-4D97-AF65-F5344CB8AC3E}">
        <p14:creationId xmlns:p14="http://schemas.microsoft.com/office/powerpoint/2010/main" val="4001336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682294" y="403540"/>
            <a:ext cx="9028788" cy="6051504"/>
          </a:xfrm>
          <a:prstGeom prst="rect">
            <a:avLst/>
          </a:prstGeom>
        </p:spPr>
      </p:pic>
    </p:spTree>
    <p:extLst>
      <p:ext uri="{BB962C8B-B14F-4D97-AF65-F5344CB8AC3E}">
        <p14:creationId xmlns:p14="http://schemas.microsoft.com/office/powerpoint/2010/main" val="1926863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42081" y="511444"/>
            <a:ext cx="9136251" cy="5990094"/>
          </a:xfrm>
          <a:prstGeom prst="rect">
            <a:avLst/>
          </a:prstGeom>
        </p:spPr>
      </p:pic>
    </p:spTree>
    <p:extLst>
      <p:ext uri="{BB962C8B-B14F-4D97-AF65-F5344CB8AC3E}">
        <p14:creationId xmlns:p14="http://schemas.microsoft.com/office/powerpoint/2010/main" val="776411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7905" y="2084153"/>
            <a:ext cx="10151390" cy="1938992"/>
          </a:xfrm>
          <a:prstGeom prst="rect">
            <a:avLst/>
          </a:prstGeom>
        </p:spPr>
        <p:txBody>
          <a:bodyPr wrap="square">
            <a:spAutoFit/>
          </a:bodyPr>
          <a:lstStyle/>
          <a:p>
            <a:r>
              <a:rPr lang="ru-RU" sz="4000" b="1" dirty="0">
                <a:solidFill>
                  <a:schemeClr val="bg1"/>
                </a:solidFill>
                <a:latin typeface="Times New Roman" pitchFamily="18" charset="0"/>
                <a:cs typeface="Times New Roman" pitchFamily="18" charset="0"/>
              </a:rPr>
              <a:t>«…образование есть то, что остается после того, когда забывается все, чему нас учили в школе</a:t>
            </a:r>
            <a:r>
              <a:rPr lang="ru-RU" sz="4000" b="1" dirty="0" smtClean="0">
                <a:solidFill>
                  <a:schemeClr val="bg1"/>
                </a:solidFill>
                <a:latin typeface="Times New Roman" pitchFamily="18" charset="0"/>
                <a:cs typeface="Times New Roman" pitchFamily="18" charset="0"/>
              </a:rPr>
              <a:t>…».</a:t>
            </a:r>
            <a:r>
              <a:rPr lang="ru-RU" sz="4000" b="1" dirty="0">
                <a:solidFill>
                  <a:schemeClr val="bg1"/>
                </a:solidFill>
                <a:latin typeface="Times New Roman" pitchFamily="18" charset="0"/>
                <a:cs typeface="Times New Roman" pitchFamily="18" charset="0"/>
              </a:rPr>
              <a:t> </a:t>
            </a:r>
            <a:r>
              <a:rPr lang="ru-RU" sz="4000" b="1" dirty="0" smtClean="0">
                <a:solidFill>
                  <a:schemeClr val="bg1"/>
                </a:solidFill>
                <a:latin typeface="Times New Roman" pitchFamily="18" charset="0"/>
                <a:cs typeface="Times New Roman" pitchFamily="18" charset="0"/>
              </a:rPr>
              <a:t>Альберт Эйнштейн</a:t>
            </a:r>
            <a:endParaRPr lang="ru-RU" sz="4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4532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8764" y="224135"/>
            <a:ext cx="11293434" cy="1384995"/>
          </a:xfrm>
          <a:prstGeom prst="rect">
            <a:avLst/>
          </a:prstGeom>
        </p:spPr>
        <p:txBody>
          <a:bodyPr wrap="square">
            <a:spAutoFit/>
          </a:bodyPr>
          <a:lstStyle/>
          <a:p>
            <a:pPr algn="ctr"/>
            <a:r>
              <a:rPr lang="ru-RU" sz="2800" b="1" dirty="0">
                <a:latin typeface="Times New Roman" pitchFamily="18" charset="0"/>
                <a:cs typeface="Times New Roman" pitchFamily="18" charset="0"/>
              </a:rPr>
              <a:t>Институтом стратегии развития образования  разработал Банк заданий для формирования и оценки функциональной грамотности по шести направлениям: </a:t>
            </a:r>
            <a:endParaRPr lang="ru-RU" sz="2800" dirty="0">
              <a:latin typeface="Times New Roman" pitchFamily="18" charset="0"/>
              <a:cs typeface="Times New Roman" pitchFamily="18" charset="0"/>
            </a:endParaRPr>
          </a:p>
        </p:txBody>
      </p:sp>
      <p:sp>
        <p:nvSpPr>
          <p:cNvPr id="3" name="Прямоугольник 2"/>
          <p:cNvSpPr/>
          <p:nvPr/>
        </p:nvSpPr>
        <p:spPr>
          <a:xfrm>
            <a:off x="1301858" y="1435557"/>
            <a:ext cx="9825925" cy="3970318"/>
          </a:xfrm>
          <a:prstGeom prst="rect">
            <a:avLst/>
          </a:prstGeom>
        </p:spPr>
        <p:txBody>
          <a:bodyPr wrap="square">
            <a:spAutoFit/>
          </a:bodyPr>
          <a:lstStyle/>
          <a:p>
            <a:endParaRPr lang="ru-RU" sz="3600" dirty="0" smtClean="0">
              <a:solidFill>
                <a:schemeClr val="bg1"/>
              </a:solidFill>
            </a:endParaRPr>
          </a:p>
          <a:p>
            <a:pPr marL="571500" indent="-571500">
              <a:buFont typeface="Arial" pitchFamily="34" charset="0"/>
              <a:buChar char="•"/>
            </a:pPr>
            <a:r>
              <a:rPr lang="ru-RU" sz="3600" dirty="0" smtClean="0">
                <a:solidFill>
                  <a:schemeClr val="bg1"/>
                </a:solidFill>
              </a:rPr>
              <a:t>Математическая </a:t>
            </a:r>
            <a:r>
              <a:rPr lang="ru-RU" sz="3600" dirty="0">
                <a:solidFill>
                  <a:schemeClr val="bg1"/>
                </a:solidFill>
              </a:rPr>
              <a:t>грамотность</a:t>
            </a:r>
          </a:p>
          <a:p>
            <a:pPr marL="571500" indent="-571500">
              <a:buFont typeface="Arial" pitchFamily="34" charset="0"/>
              <a:buChar char="•"/>
            </a:pPr>
            <a:r>
              <a:rPr lang="ru-RU" sz="3600" dirty="0">
                <a:solidFill>
                  <a:schemeClr val="bg1"/>
                </a:solidFill>
              </a:rPr>
              <a:t>Читательская грамотность</a:t>
            </a:r>
          </a:p>
          <a:p>
            <a:pPr marL="571500" indent="-571500">
              <a:buFont typeface="Arial" pitchFamily="34" charset="0"/>
              <a:buChar char="•"/>
            </a:pPr>
            <a:r>
              <a:rPr lang="ru-RU" sz="3600" dirty="0">
                <a:solidFill>
                  <a:schemeClr val="bg1"/>
                </a:solidFill>
              </a:rPr>
              <a:t>Естественнонаучная грамотность</a:t>
            </a:r>
          </a:p>
          <a:p>
            <a:pPr marL="571500" indent="-571500">
              <a:buFont typeface="Arial" pitchFamily="34" charset="0"/>
              <a:buChar char="•"/>
            </a:pPr>
            <a:r>
              <a:rPr lang="ru-RU" sz="3600" dirty="0">
                <a:solidFill>
                  <a:schemeClr val="bg1"/>
                </a:solidFill>
              </a:rPr>
              <a:t>Финансовая грамотность</a:t>
            </a:r>
          </a:p>
          <a:p>
            <a:pPr marL="571500" indent="-571500">
              <a:buFont typeface="Arial" pitchFamily="34" charset="0"/>
              <a:buChar char="•"/>
            </a:pPr>
            <a:r>
              <a:rPr lang="ru-RU" sz="3600" dirty="0">
                <a:solidFill>
                  <a:schemeClr val="bg1"/>
                </a:solidFill>
              </a:rPr>
              <a:t>Глобальные компетенции</a:t>
            </a:r>
          </a:p>
          <a:p>
            <a:pPr marL="571500" indent="-571500">
              <a:buFont typeface="Arial" pitchFamily="34" charset="0"/>
              <a:buChar char="•"/>
            </a:pPr>
            <a:r>
              <a:rPr lang="ru-RU" sz="3600" dirty="0">
                <a:solidFill>
                  <a:schemeClr val="bg1"/>
                </a:solidFill>
              </a:rPr>
              <a:t>Креативное мышление</a:t>
            </a:r>
          </a:p>
        </p:txBody>
      </p:sp>
    </p:spTree>
    <p:extLst>
      <p:ext uri="{BB962C8B-B14F-4D97-AF65-F5344CB8AC3E}">
        <p14:creationId xmlns:p14="http://schemas.microsoft.com/office/powerpoint/2010/main" val="3706295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8135" y="366639"/>
            <a:ext cx="11269683" cy="1569660"/>
          </a:xfrm>
          <a:prstGeom prst="rect">
            <a:avLst/>
          </a:prstGeom>
        </p:spPr>
        <p:txBody>
          <a:bodyPr wrap="square">
            <a:spAutoFit/>
          </a:bodyPr>
          <a:lstStyle/>
          <a:p>
            <a:pPr algn="ctr"/>
            <a:r>
              <a:rPr lang="ru-RU" sz="3200" b="1" dirty="0">
                <a:latin typeface="Times New Roman" pitchFamily="18" charset="0"/>
                <a:cs typeface="Times New Roman" pitchFamily="18" charset="0"/>
              </a:rPr>
              <a:t>Какие компоненты составляют понятие </a:t>
            </a:r>
            <a:endParaRPr lang="ru-RU" sz="3200" b="1" dirty="0" smtClean="0">
              <a:latin typeface="Times New Roman" pitchFamily="18" charset="0"/>
              <a:cs typeface="Times New Roman" pitchFamily="18" charset="0"/>
            </a:endParaRPr>
          </a:p>
          <a:p>
            <a:pPr algn="ctr"/>
            <a:r>
              <a:rPr lang="ru-RU" sz="3200" b="1" dirty="0" smtClean="0">
                <a:latin typeface="Times New Roman" pitchFamily="18" charset="0"/>
                <a:cs typeface="Times New Roman" pitchFamily="18" charset="0"/>
              </a:rPr>
              <a:t>«</a:t>
            </a:r>
            <a:r>
              <a:rPr lang="ru-RU" sz="3200" b="1" dirty="0">
                <a:latin typeface="Times New Roman" pitchFamily="18" charset="0"/>
                <a:cs typeface="Times New Roman" pitchFamily="18" charset="0"/>
              </a:rPr>
              <a:t>функциональная грамотность»?</a:t>
            </a:r>
            <a:r>
              <a:rPr lang="ru-RU" sz="3200" dirty="0"/>
              <a:t/>
            </a:r>
            <a:br>
              <a:rPr lang="ru-RU" sz="3200" dirty="0"/>
            </a:br>
            <a:endParaRPr lang="ru-RU" sz="3200" dirty="0"/>
          </a:p>
        </p:txBody>
      </p:sp>
      <p:sp>
        <p:nvSpPr>
          <p:cNvPr id="3" name="Прямоугольник 2"/>
          <p:cNvSpPr/>
          <p:nvPr/>
        </p:nvSpPr>
        <p:spPr>
          <a:xfrm>
            <a:off x="1356102" y="1936299"/>
            <a:ext cx="9779430" cy="3539430"/>
          </a:xfrm>
          <a:prstGeom prst="rect">
            <a:avLst/>
          </a:prstGeom>
        </p:spPr>
        <p:txBody>
          <a:bodyPr wrap="square">
            <a:spAutoFit/>
          </a:bodyPr>
          <a:lstStyle/>
          <a:p>
            <a:r>
              <a:rPr lang="ru-RU" sz="2800" b="1" dirty="0">
                <a:solidFill>
                  <a:schemeClr val="bg1"/>
                </a:solidFill>
                <a:latin typeface="Times New Roman" pitchFamily="18" charset="0"/>
                <a:cs typeface="Times New Roman" pitchFamily="18" charset="0"/>
              </a:rPr>
              <a:t>1. Общая грамотность.</a:t>
            </a:r>
          </a:p>
          <a:p>
            <a:r>
              <a:rPr lang="ru-RU" sz="2800" b="1" dirty="0">
                <a:solidFill>
                  <a:schemeClr val="bg1"/>
                </a:solidFill>
                <a:latin typeface="Times New Roman" pitchFamily="18" charset="0"/>
                <a:cs typeface="Times New Roman" pitchFamily="18" charset="0"/>
              </a:rPr>
              <a:t>2. Компьютерная грамотность.</a:t>
            </a:r>
          </a:p>
          <a:p>
            <a:r>
              <a:rPr lang="ru-RU" sz="2800" b="1" dirty="0">
                <a:solidFill>
                  <a:schemeClr val="bg1"/>
                </a:solidFill>
                <a:latin typeface="Times New Roman" pitchFamily="18" charset="0"/>
                <a:cs typeface="Times New Roman" pitchFamily="18" charset="0"/>
              </a:rPr>
              <a:t>3. Информационная грамотность.</a:t>
            </a:r>
          </a:p>
          <a:p>
            <a:r>
              <a:rPr lang="ru-RU" sz="2800" b="1" dirty="0">
                <a:solidFill>
                  <a:schemeClr val="bg1"/>
                </a:solidFill>
                <a:latin typeface="Times New Roman" pitchFamily="18" charset="0"/>
                <a:cs typeface="Times New Roman" pitchFamily="18" charset="0"/>
              </a:rPr>
              <a:t>4. Коммуникативная грамотность.</a:t>
            </a:r>
          </a:p>
          <a:p>
            <a:r>
              <a:rPr lang="ru-RU" sz="2800" b="1" dirty="0">
                <a:solidFill>
                  <a:schemeClr val="bg1"/>
                </a:solidFill>
                <a:latin typeface="Times New Roman" pitchFamily="18" charset="0"/>
                <a:cs typeface="Times New Roman" pitchFamily="18" charset="0"/>
              </a:rPr>
              <a:t>5. Грамотность при овладении иностранными языками.</a:t>
            </a:r>
          </a:p>
          <a:p>
            <a:r>
              <a:rPr lang="ru-RU" sz="2800" b="1" dirty="0">
                <a:solidFill>
                  <a:schemeClr val="bg1"/>
                </a:solidFill>
                <a:latin typeface="Times New Roman" pitchFamily="18" charset="0"/>
                <a:cs typeface="Times New Roman" pitchFamily="18" charset="0"/>
              </a:rPr>
              <a:t>6. Социальная(бытовая) грамотность.</a:t>
            </a:r>
          </a:p>
          <a:p>
            <a:r>
              <a:rPr lang="ru-RU" sz="2800" b="1" dirty="0">
                <a:solidFill>
                  <a:schemeClr val="bg1"/>
                </a:solidFill>
                <a:latin typeface="Times New Roman" pitchFamily="18" charset="0"/>
                <a:cs typeface="Times New Roman" pitchFamily="18" charset="0"/>
              </a:rPr>
              <a:t>7. Грамотность поведения в чрезвычайных ситуациях.</a:t>
            </a:r>
          </a:p>
          <a:p>
            <a:r>
              <a:rPr lang="ru-RU" sz="2800" b="1" dirty="0">
                <a:solidFill>
                  <a:schemeClr val="bg1"/>
                </a:solidFill>
                <a:latin typeface="Times New Roman" pitchFamily="18" charset="0"/>
                <a:cs typeface="Times New Roman" pitchFamily="18" charset="0"/>
              </a:rPr>
              <a:t>8. Общественно-политическая грамотность.</a:t>
            </a:r>
          </a:p>
        </p:txBody>
      </p:sp>
    </p:spTree>
    <p:extLst>
      <p:ext uri="{BB962C8B-B14F-4D97-AF65-F5344CB8AC3E}">
        <p14:creationId xmlns:p14="http://schemas.microsoft.com/office/powerpoint/2010/main" val="650226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5013" y="243882"/>
            <a:ext cx="11222182" cy="830997"/>
          </a:xfrm>
          <a:prstGeom prst="rect">
            <a:avLst/>
          </a:prstGeom>
        </p:spPr>
        <p:txBody>
          <a:bodyPr wrap="square">
            <a:spAutoFit/>
          </a:bodyPr>
          <a:lstStyle/>
          <a:p>
            <a:pPr algn="ctr"/>
            <a:r>
              <a:rPr lang="ru-RU" sz="2400" dirty="0">
                <a:latin typeface="Times New Roman" panose="02020603050405020304" pitchFamily="18" charset="0"/>
                <a:cs typeface="Times New Roman" panose="02020603050405020304" pitchFamily="18" charset="0"/>
              </a:rPr>
              <a:t>Формирование функциональной грамотности по истории и обществознанию можно представить в виде плана  работы:</a:t>
            </a:r>
            <a:endParaRPr lang="ru-RU" sz="2400" dirty="0"/>
          </a:p>
        </p:txBody>
      </p:sp>
      <p:sp>
        <p:nvSpPr>
          <p:cNvPr id="3" name="Прямоугольник 2"/>
          <p:cNvSpPr/>
          <p:nvPr/>
        </p:nvSpPr>
        <p:spPr>
          <a:xfrm>
            <a:off x="926275" y="1305342"/>
            <a:ext cx="10438411" cy="4893647"/>
          </a:xfrm>
          <a:prstGeom prst="rect">
            <a:avLst/>
          </a:prstGeom>
        </p:spPr>
        <p:txBody>
          <a:bodyPr wrap="square">
            <a:spAutoFit/>
          </a:bodyPr>
          <a:lstStyle/>
          <a:p>
            <a:r>
              <a:rPr lang="ru-RU" sz="2400" b="1" dirty="0">
                <a:solidFill>
                  <a:schemeClr val="bg1"/>
                </a:solidFill>
                <a:latin typeface="Times New Roman" panose="02020603050405020304" pitchFamily="18" charset="0"/>
                <a:cs typeface="Times New Roman" panose="02020603050405020304" pitchFamily="18" charset="0"/>
              </a:rPr>
              <a:t>1. Создание атмосферы сотрудничества на уроках.</a:t>
            </a:r>
          </a:p>
          <a:p>
            <a:r>
              <a:rPr lang="ru-RU" sz="2400" b="1" dirty="0">
                <a:solidFill>
                  <a:schemeClr val="bg1"/>
                </a:solidFill>
                <a:latin typeface="Times New Roman" panose="02020603050405020304" pitchFamily="18" charset="0"/>
                <a:cs typeface="Times New Roman" panose="02020603050405020304" pitchFamily="18" charset="0"/>
              </a:rPr>
              <a:t>2. Использование приемов развития критического мышления в системе.</a:t>
            </a:r>
          </a:p>
          <a:p>
            <a:r>
              <a:rPr lang="ru-RU" sz="2400" b="1" dirty="0">
                <a:solidFill>
                  <a:schemeClr val="bg1"/>
                </a:solidFill>
                <a:latin typeface="Times New Roman" panose="02020603050405020304" pitchFamily="18" charset="0"/>
                <a:cs typeface="Times New Roman" panose="02020603050405020304" pitchFamily="18" charset="0"/>
              </a:rPr>
              <a:t>3. Применение таких форм организации деятельности учащихся, как работа в парах, групповая работа.</a:t>
            </a:r>
          </a:p>
          <a:p>
            <a:r>
              <a:rPr lang="ru-RU" sz="2400" b="1" dirty="0">
                <a:solidFill>
                  <a:schemeClr val="bg1"/>
                </a:solidFill>
                <a:latin typeface="Times New Roman" panose="02020603050405020304" pitchFamily="18" charset="0"/>
                <a:cs typeface="Times New Roman" panose="02020603050405020304" pitchFamily="18" charset="0"/>
              </a:rPr>
              <a:t>4. Использование диалогового обучения, </a:t>
            </a:r>
            <a:r>
              <a:rPr lang="ru-RU" sz="2400" b="1" dirty="0" err="1">
                <a:solidFill>
                  <a:schemeClr val="bg1"/>
                </a:solidFill>
                <a:latin typeface="Times New Roman" panose="02020603050405020304" pitchFamily="18" charset="0"/>
                <a:cs typeface="Times New Roman" panose="02020603050405020304" pitchFamily="18" charset="0"/>
              </a:rPr>
              <a:t>взаимообучения</a:t>
            </a:r>
            <a:r>
              <a:rPr lang="ru-RU" sz="2400" b="1" dirty="0">
                <a:solidFill>
                  <a:schemeClr val="bg1"/>
                </a:solidFill>
                <a:latin typeface="Times New Roman" panose="02020603050405020304" pitchFamily="18" charset="0"/>
                <a:cs typeface="Times New Roman" panose="02020603050405020304" pitchFamily="18" charset="0"/>
              </a:rPr>
              <a:t> как одного из эффективных способов обучения учащихся.</a:t>
            </a:r>
          </a:p>
          <a:p>
            <a:r>
              <a:rPr lang="ru-RU" sz="2400" b="1" dirty="0">
                <a:solidFill>
                  <a:schemeClr val="bg1"/>
                </a:solidFill>
                <a:latin typeface="Times New Roman" panose="02020603050405020304" pitchFamily="18" charset="0"/>
                <a:cs typeface="Times New Roman" panose="02020603050405020304" pitchFamily="18" charset="0"/>
              </a:rPr>
              <a:t>5. Внедрение в процесс обучения </a:t>
            </a:r>
            <a:r>
              <a:rPr lang="ru-RU" sz="2400" b="1" dirty="0" err="1">
                <a:solidFill>
                  <a:schemeClr val="bg1"/>
                </a:solidFill>
                <a:latin typeface="Times New Roman" panose="02020603050405020304" pitchFamily="18" charset="0"/>
                <a:cs typeface="Times New Roman" panose="02020603050405020304" pitchFamily="18" charset="0"/>
              </a:rPr>
              <a:t>критериального</a:t>
            </a:r>
            <a:r>
              <a:rPr lang="ru-RU" sz="2400" b="1" dirty="0">
                <a:solidFill>
                  <a:schemeClr val="bg1"/>
                </a:solidFill>
                <a:latin typeface="Times New Roman" panose="02020603050405020304" pitchFamily="18" charset="0"/>
                <a:cs typeface="Times New Roman" panose="02020603050405020304" pitchFamily="18" charset="0"/>
              </a:rPr>
              <a:t> оценивания. Критерии разрабатывать совместно с учащимися.</a:t>
            </a:r>
          </a:p>
          <a:p>
            <a:r>
              <a:rPr lang="ru-RU" sz="2400" b="1" dirty="0">
                <a:solidFill>
                  <a:schemeClr val="bg1"/>
                </a:solidFill>
                <a:latin typeface="Times New Roman" panose="02020603050405020304" pitchFamily="18" charset="0"/>
                <a:cs typeface="Times New Roman" panose="02020603050405020304" pitchFamily="18" charset="0"/>
              </a:rPr>
              <a:t>6. Использование </a:t>
            </a:r>
            <a:r>
              <a:rPr lang="ru-RU" sz="2400" b="1" dirty="0" err="1">
                <a:solidFill>
                  <a:schemeClr val="bg1"/>
                </a:solidFill>
                <a:latin typeface="Times New Roman" panose="02020603050405020304" pitchFamily="18" charset="0"/>
                <a:cs typeface="Times New Roman" panose="02020603050405020304" pitchFamily="18" charset="0"/>
              </a:rPr>
              <a:t>самооценивания</a:t>
            </a:r>
            <a:r>
              <a:rPr lang="ru-RU" sz="2400" b="1" dirty="0">
                <a:solidFill>
                  <a:schemeClr val="bg1"/>
                </a:solidFill>
                <a:latin typeface="Times New Roman" panose="02020603050405020304" pitchFamily="18" charset="0"/>
                <a:cs typeface="Times New Roman" panose="02020603050405020304" pitchFamily="18" charset="0"/>
              </a:rPr>
              <a:t> и </a:t>
            </a:r>
            <a:r>
              <a:rPr lang="ru-RU" sz="2400" b="1" dirty="0" err="1">
                <a:solidFill>
                  <a:schemeClr val="bg1"/>
                </a:solidFill>
                <a:latin typeface="Times New Roman" panose="02020603050405020304" pitchFamily="18" charset="0"/>
                <a:cs typeface="Times New Roman" panose="02020603050405020304" pitchFamily="18" charset="0"/>
              </a:rPr>
              <a:t>взаимооценивания</a:t>
            </a:r>
            <a:r>
              <a:rPr lang="ru-RU" sz="2400" b="1" dirty="0">
                <a:solidFill>
                  <a:schemeClr val="bg1"/>
                </a:solidFill>
                <a:latin typeface="Times New Roman" panose="02020603050405020304" pitchFamily="18" charset="0"/>
                <a:cs typeface="Times New Roman" panose="02020603050405020304" pitchFamily="18" charset="0"/>
              </a:rPr>
              <a:t>.</a:t>
            </a:r>
          </a:p>
          <a:p>
            <a:r>
              <a:rPr lang="ru-RU" sz="2400" b="1" dirty="0">
                <a:solidFill>
                  <a:schemeClr val="bg1"/>
                </a:solidFill>
                <a:latin typeface="Times New Roman" panose="02020603050405020304" pitchFamily="18" charset="0"/>
                <a:cs typeface="Times New Roman" panose="02020603050405020304" pitchFamily="18" charset="0"/>
              </a:rPr>
              <a:t>7. Создание на уроках условий для развития одаренных и талантливых детей. </a:t>
            </a:r>
          </a:p>
          <a:p>
            <a:r>
              <a:rPr lang="ru-RU" sz="2400" b="1" dirty="0">
                <a:solidFill>
                  <a:schemeClr val="bg1"/>
                </a:solidFill>
                <a:latin typeface="Times New Roman" panose="02020603050405020304" pitchFamily="18" charset="0"/>
                <a:cs typeface="Times New Roman" panose="02020603050405020304" pitchFamily="18" charset="0"/>
              </a:rPr>
              <a:t>8. Организация поддержки  учащихся с низкими учебными способностями</a:t>
            </a:r>
            <a:endParaRPr lang="ru-RU" sz="2400" b="1" dirty="0">
              <a:solidFill>
                <a:schemeClr val="bg1"/>
              </a:solidFill>
            </a:endParaRPr>
          </a:p>
        </p:txBody>
      </p:sp>
    </p:spTree>
    <p:extLst>
      <p:ext uri="{BB962C8B-B14F-4D97-AF65-F5344CB8AC3E}">
        <p14:creationId xmlns:p14="http://schemas.microsoft.com/office/powerpoint/2010/main" val="2619296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5693" y="275503"/>
            <a:ext cx="8226255" cy="769441"/>
          </a:xfrm>
          <a:prstGeom prst="rect">
            <a:avLst/>
          </a:prstGeom>
        </p:spPr>
        <p:txBody>
          <a:bodyPr wrap="square">
            <a:spAutoFit/>
          </a:bodyPr>
          <a:lstStyle/>
          <a:p>
            <a:r>
              <a:rPr lang="ru-RU" sz="4400" b="1" dirty="0"/>
              <a:t>Читательская грамотность</a:t>
            </a:r>
            <a:endParaRPr lang="ru-RU" sz="4400" dirty="0"/>
          </a:p>
        </p:txBody>
      </p:sp>
      <p:sp>
        <p:nvSpPr>
          <p:cNvPr id="3" name="Прямоугольник 2"/>
          <p:cNvSpPr/>
          <p:nvPr/>
        </p:nvSpPr>
        <p:spPr>
          <a:xfrm>
            <a:off x="1816925" y="1591740"/>
            <a:ext cx="8645236" cy="3780522"/>
          </a:xfrm>
          <a:prstGeom prst="rect">
            <a:avLst/>
          </a:prstGeom>
        </p:spPr>
        <p:txBody>
          <a:bodyPr wrap="square">
            <a:spAutoFit/>
          </a:bodyPr>
          <a:lstStyle/>
          <a:p>
            <a:pPr marL="342900" lvl="0" indent="-342900">
              <a:lnSpc>
                <a:spcPct val="107000"/>
              </a:lnSpc>
              <a:spcAft>
                <a:spcPts val="675"/>
              </a:spcAft>
              <a:buSzPts val="1000"/>
              <a:buFont typeface="Symbol" panose="05050102010706020507" pitchFamily="18" charset="2"/>
              <a:buChar char=""/>
              <a:tabLst>
                <a:tab pos="457200" algn="l"/>
              </a:tabLst>
            </a:pPr>
            <a:r>
              <a:rPr lang="ru-RU" sz="2800" b="1" i="1" dirty="0">
                <a:solidFill>
                  <a:schemeClr val="bg1"/>
                </a:solidFill>
                <a:latin typeface="Times New Roman" pitchFamily="18" charset="0"/>
                <a:ea typeface="Times New Roman" pitchFamily="18" charset="0"/>
                <a:cs typeface="Times New Roman" pitchFamily="18" charset="0"/>
              </a:rPr>
              <a:t>Читательская грамотность</a:t>
            </a:r>
            <a:r>
              <a:rPr lang="ru-RU" sz="2800" b="1" dirty="0">
                <a:solidFill>
                  <a:schemeClr val="bg1"/>
                </a:solidFill>
                <a:latin typeface="Times New Roman" pitchFamily="18" charset="0"/>
                <a:ea typeface="Times New Roman" pitchFamily="18" charset="0"/>
                <a:cs typeface="Times New Roman" pitchFamily="18" charset="0"/>
              </a:rPr>
              <a:t> - это способность человека понимать и использовать тексты, размышлять о них и заниматься чтением для того, чтобы достигать своих целей. Ученик должен научиться находить, извлекать нужную информацию, интерпретировать и интегрировать ее, осмысливать и оценивать содержание текста, использовать полученную информацию.</a:t>
            </a:r>
            <a:endParaRPr lang="ru-RU" sz="2800" b="1" dirty="0">
              <a:solidFill>
                <a:schemeClr val="bg1"/>
              </a:solidFill>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952041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9675" y="239876"/>
            <a:ext cx="11096786" cy="584775"/>
          </a:xfrm>
          <a:prstGeom prst="rect">
            <a:avLst/>
          </a:prstGeom>
        </p:spPr>
        <p:txBody>
          <a:bodyPr wrap="square">
            <a:spAutoFit/>
          </a:bodyPr>
          <a:lstStyle/>
          <a:p>
            <a:r>
              <a:rPr lang="ru-RU" sz="3200" b="1" dirty="0"/>
              <a:t>Задание по формированию читательской </a:t>
            </a:r>
            <a:r>
              <a:rPr lang="ru-RU" sz="3200" b="1" dirty="0" smtClean="0"/>
              <a:t>грамотности:</a:t>
            </a:r>
            <a:endParaRPr lang="ru-RU" sz="3200" dirty="0"/>
          </a:p>
        </p:txBody>
      </p:sp>
      <p:sp>
        <p:nvSpPr>
          <p:cNvPr id="3" name="Прямоугольник 2"/>
          <p:cNvSpPr/>
          <p:nvPr/>
        </p:nvSpPr>
        <p:spPr>
          <a:xfrm>
            <a:off x="1580826" y="1202192"/>
            <a:ext cx="9337729" cy="3970318"/>
          </a:xfrm>
          <a:prstGeom prst="rect">
            <a:avLst/>
          </a:prstGeom>
        </p:spPr>
        <p:txBody>
          <a:bodyPr wrap="square">
            <a:spAutoFit/>
          </a:bodyPr>
          <a:lstStyle/>
          <a:p>
            <a:pPr>
              <a:buNone/>
            </a:pPr>
            <a:r>
              <a:rPr lang="ru-RU" sz="2800" b="1" dirty="0" smtClean="0">
                <a:solidFill>
                  <a:schemeClr val="bg1"/>
                </a:solidFill>
                <a:latin typeface="Times New Roman" pitchFamily="18" charset="0"/>
                <a:cs typeface="Times New Roman" pitchFamily="18" charset="0"/>
              </a:rPr>
              <a:t>1.  </a:t>
            </a:r>
            <a:r>
              <a:rPr lang="ru-RU" sz="2800" b="1" dirty="0">
                <a:solidFill>
                  <a:schemeClr val="bg1"/>
                </a:solidFill>
                <a:latin typeface="Times New Roman" pitchFamily="18" charset="0"/>
                <a:cs typeface="Times New Roman" pitchFamily="18" charset="0"/>
              </a:rPr>
              <a:t>Декларация прав человека и гражданина.  Изучите статьи декларации и определите, какие права человеку с ограниченными возможностями реализовать сложнее? Объясните, в чем заключается трудность реализации этих прав?</a:t>
            </a:r>
          </a:p>
          <a:p>
            <a:pPr>
              <a:buNone/>
            </a:pPr>
            <a:r>
              <a:rPr lang="ru-RU" sz="2800" b="1" dirty="0" smtClean="0">
                <a:solidFill>
                  <a:schemeClr val="bg1"/>
                </a:solidFill>
                <a:latin typeface="Times New Roman" pitchFamily="18" charset="0"/>
                <a:cs typeface="Times New Roman" pitchFamily="18" charset="0"/>
              </a:rPr>
              <a:t>2.  </a:t>
            </a:r>
            <a:r>
              <a:rPr lang="ru-RU" sz="2800" b="1" dirty="0">
                <a:solidFill>
                  <a:schemeClr val="bg1"/>
                </a:solidFill>
                <a:latin typeface="Times New Roman" pitchFamily="18" charset="0"/>
                <a:cs typeface="Times New Roman" pitchFamily="18" charset="0"/>
              </a:rPr>
              <a:t>Прочитайте статью и обсудите в </a:t>
            </a:r>
            <a:r>
              <a:rPr lang="ru-RU" sz="2800" b="1" dirty="0" smtClean="0">
                <a:solidFill>
                  <a:schemeClr val="bg1"/>
                </a:solidFill>
                <a:latin typeface="Times New Roman" pitchFamily="18" charset="0"/>
                <a:cs typeface="Times New Roman" pitchFamily="18" charset="0"/>
              </a:rPr>
              <a:t>паре.</a:t>
            </a:r>
            <a:endParaRPr lang="ru-RU" sz="2800" b="1" dirty="0">
              <a:solidFill>
                <a:schemeClr val="bg1"/>
              </a:solidFill>
              <a:latin typeface="Times New Roman" pitchFamily="18" charset="0"/>
              <a:cs typeface="Times New Roman" pitchFamily="18" charset="0"/>
            </a:endParaRPr>
          </a:p>
          <a:p>
            <a:pPr>
              <a:buNone/>
            </a:pPr>
            <a:r>
              <a:rPr lang="ru-RU" sz="2800" b="1" dirty="0">
                <a:solidFill>
                  <a:schemeClr val="bg1"/>
                </a:solidFill>
                <a:latin typeface="Times New Roman" pitchFamily="18" charset="0"/>
                <a:cs typeface="Times New Roman" pitchFamily="18" charset="0"/>
              </a:rPr>
              <a:t>Для чего был создан ресурсный центр?</a:t>
            </a:r>
          </a:p>
          <a:p>
            <a:pPr>
              <a:buNone/>
            </a:pPr>
            <a:r>
              <a:rPr lang="ru-RU" sz="2800" b="1" dirty="0">
                <a:solidFill>
                  <a:schemeClr val="bg1"/>
                </a:solidFill>
                <a:latin typeface="Times New Roman" pitchFamily="18" charset="0"/>
                <a:cs typeface="Times New Roman" pitchFamily="18" charset="0"/>
              </a:rPr>
              <a:t>Какие проблемы призван решать данный центр, приведите примеры из текста</a:t>
            </a:r>
            <a:r>
              <a:rPr lang="ru-RU" sz="2800" b="1" dirty="0" smtClean="0">
                <a:solidFill>
                  <a:schemeClr val="bg1"/>
                </a:solidFill>
                <a:latin typeface="Times New Roman" pitchFamily="18" charset="0"/>
                <a:cs typeface="Times New Roman" pitchFamily="18" charset="0"/>
              </a:rPr>
              <a:t>.</a:t>
            </a:r>
            <a:endParaRPr lang="ru-RU"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703129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7417" y="97373"/>
            <a:ext cx="7468327" cy="769441"/>
          </a:xfrm>
          <a:prstGeom prst="rect">
            <a:avLst/>
          </a:prstGeom>
        </p:spPr>
        <p:txBody>
          <a:bodyPr wrap="none">
            <a:spAutoFit/>
          </a:bodyPr>
          <a:lstStyle/>
          <a:p>
            <a:r>
              <a:rPr lang="ru-RU" sz="4400" b="1" dirty="0"/>
              <a:t>Математическая грамотность</a:t>
            </a:r>
            <a:endParaRPr lang="ru-RU" sz="4400" dirty="0"/>
          </a:p>
        </p:txBody>
      </p:sp>
      <p:sp>
        <p:nvSpPr>
          <p:cNvPr id="3" name="Прямоугольник 2"/>
          <p:cNvSpPr/>
          <p:nvPr/>
        </p:nvSpPr>
        <p:spPr>
          <a:xfrm>
            <a:off x="581186" y="1418094"/>
            <a:ext cx="4847816" cy="4044056"/>
          </a:xfrm>
          <a:prstGeom prst="rect">
            <a:avLst/>
          </a:prstGeom>
        </p:spPr>
        <p:txBody>
          <a:bodyPr wrap="square">
            <a:spAutoFit/>
          </a:bodyPr>
          <a:lstStyle/>
          <a:p>
            <a:pPr lvl="0">
              <a:lnSpc>
                <a:spcPct val="107000"/>
              </a:lnSpc>
              <a:spcAft>
                <a:spcPts val="675"/>
              </a:spcAft>
              <a:buSzPts val="1000"/>
              <a:tabLst>
                <a:tab pos="457200" algn="l"/>
              </a:tabLst>
            </a:pPr>
            <a:r>
              <a:rPr lang="ru-RU" sz="2400" b="1" dirty="0">
                <a:solidFill>
                  <a:schemeClr val="bg1"/>
                </a:solidFill>
                <a:latin typeface="Times New Roman" pitchFamily="18" charset="0"/>
                <a:ea typeface="Times New Roman" pitchFamily="18" charset="0"/>
                <a:cs typeface="Times New Roman" pitchFamily="18" charset="0"/>
              </a:rPr>
              <a:t>Математическая грамотность является вторым по значимости компонентом функциональной грамотности. Она предполагает способность использовать математику, чтобы помочь решить реальные проблемы, включает также способность понимать «язык» математики.</a:t>
            </a:r>
            <a:endParaRPr lang="ru-RU" sz="2400" b="1" dirty="0">
              <a:solidFill>
                <a:schemeClr val="bg1"/>
              </a:solidFill>
              <a:effectLst/>
              <a:latin typeface="Times New Roman" pitchFamily="18" charset="0"/>
              <a:ea typeface="Calibri" panose="020F0502020204030204" pitchFamily="34" charset="0"/>
              <a:cs typeface="Times New Roman" pitchFamily="18" charset="0"/>
            </a:endParaRPr>
          </a:p>
        </p:txBody>
      </p:sp>
      <p:sp>
        <p:nvSpPr>
          <p:cNvPr id="4" name="Прямоугольник 3"/>
          <p:cNvSpPr/>
          <p:nvPr/>
        </p:nvSpPr>
        <p:spPr>
          <a:xfrm>
            <a:off x="5951349" y="1325105"/>
            <a:ext cx="5618136" cy="3539430"/>
          </a:xfrm>
          <a:prstGeom prst="rect">
            <a:avLst/>
          </a:prstGeom>
        </p:spPr>
        <p:txBody>
          <a:bodyPr wrap="square">
            <a:spAutoFit/>
          </a:bodyPr>
          <a:lstStyle/>
          <a:p>
            <a:pPr>
              <a:buNone/>
            </a:pPr>
            <a:r>
              <a:rPr lang="ru-RU" sz="2800" b="1" i="1" dirty="0" smtClean="0">
                <a:solidFill>
                  <a:schemeClr val="bg1"/>
                </a:solidFill>
                <a:latin typeface="Times New Roman" pitchFamily="18" charset="0"/>
                <a:cs typeface="Times New Roman" pitchFamily="18" charset="0"/>
              </a:rPr>
              <a:t>Математическая </a:t>
            </a:r>
            <a:r>
              <a:rPr lang="ru-RU" sz="2800" b="1" i="1" dirty="0">
                <a:solidFill>
                  <a:schemeClr val="bg1"/>
                </a:solidFill>
                <a:latin typeface="Times New Roman" pitchFamily="18" charset="0"/>
                <a:cs typeface="Times New Roman" pitchFamily="18" charset="0"/>
              </a:rPr>
              <a:t>грамотность</a:t>
            </a:r>
            <a:r>
              <a:rPr lang="ru-RU" sz="2800" b="1" dirty="0">
                <a:solidFill>
                  <a:schemeClr val="bg1"/>
                </a:solidFill>
                <a:latin typeface="Times New Roman" pitchFamily="18" charset="0"/>
                <a:cs typeface="Times New Roman" pitchFamily="18" charset="0"/>
              </a:rPr>
              <a:t> – это способность индивидуума проводить математические рассуждения и формулировать, применять, интерпретировать математику для решения проблем в разнообразных контекстах реального мира.</a:t>
            </a:r>
          </a:p>
        </p:txBody>
      </p:sp>
    </p:spTree>
    <p:extLst>
      <p:ext uri="{BB962C8B-B14F-4D97-AF65-F5344CB8AC3E}">
        <p14:creationId xmlns:p14="http://schemas.microsoft.com/office/powerpoint/2010/main" val="2726997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3619" y="85498"/>
            <a:ext cx="8713667" cy="646331"/>
          </a:xfrm>
          <a:prstGeom prst="rect">
            <a:avLst/>
          </a:prstGeom>
        </p:spPr>
        <p:txBody>
          <a:bodyPr wrap="none">
            <a:spAutoFit/>
          </a:bodyPr>
          <a:lstStyle/>
          <a:p>
            <a:r>
              <a:rPr lang="ru-RU" sz="3600" b="1" dirty="0"/>
              <a:t>Задания по математической компетенции</a:t>
            </a:r>
            <a:endParaRPr lang="ru-RU" sz="3600" dirty="0"/>
          </a:p>
        </p:txBody>
      </p:sp>
      <p:pic>
        <p:nvPicPr>
          <p:cNvPr id="3" name="Рисунок 2" descr="https://fsd.multiurok.ru/html/2020/12/30/s_5fec419745a5a/1604067_1.jpeg"/>
          <p:cNvPicPr/>
          <p:nvPr/>
        </p:nvPicPr>
        <p:blipFill>
          <a:blip r:embed="rId2" cstate="print"/>
          <a:srcRect/>
          <a:stretch>
            <a:fillRect/>
          </a:stretch>
        </p:blipFill>
        <p:spPr bwMode="auto">
          <a:xfrm>
            <a:off x="736169" y="1131377"/>
            <a:ext cx="3556861" cy="5005952"/>
          </a:xfrm>
          <a:prstGeom prst="rect">
            <a:avLst/>
          </a:prstGeom>
          <a:noFill/>
          <a:ln w="9525">
            <a:noFill/>
            <a:miter lim="800000"/>
            <a:headEnd/>
            <a:tailEnd/>
          </a:ln>
        </p:spPr>
      </p:pic>
      <p:sp>
        <p:nvSpPr>
          <p:cNvPr id="4" name="Прямоугольник 3"/>
          <p:cNvSpPr/>
          <p:nvPr/>
        </p:nvSpPr>
        <p:spPr>
          <a:xfrm>
            <a:off x="4625042" y="981706"/>
            <a:ext cx="6096000" cy="5262979"/>
          </a:xfrm>
          <a:prstGeom prst="rect">
            <a:avLst/>
          </a:prstGeom>
        </p:spPr>
        <p:txBody>
          <a:bodyPr>
            <a:spAutoFit/>
          </a:bodyPr>
          <a:lstStyle/>
          <a:p>
            <a:r>
              <a:rPr lang="ru-RU" sz="2400" b="1" dirty="0">
                <a:solidFill>
                  <a:schemeClr val="bg1"/>
                </a:solidFill>
                <a:latin typeface="Times New Roman" pitchFamily="18" charset="0"/>
                <a:cs typeface="Times New Roman" pitchFamily="18" charset="0"/>
              </a:rPr>
              <a:t>Рассмотрите иллюстрацию 1916 г. и выполните задания.</a:t>
            </a:r>
          </a:p>
          <a:p>
            <a:r>
              <a:rPr lang="ru-RU" sz="2400" b="1" dirty="0">
                <a:solidFill>
                  <a:schemeClr val="bg1"/>
                </a:solidFill>
                <a:latin typeface="Times New Roman" pitchFamily="18" charset="0"/>
                <a:cs typeface="Times New Roman" pitchFamily="18" charset="0"/>
              </a:rPr>
              <a:t>В чем основная идея данного плаката? </a:t>
            </a:r>
            <a:endParaRPr lang="ru-RU" sz="2400" b="1" dirty="0" smtClean="0">
              <a:solidFill>
                <a:schemeClr val="bg1"/>
              </a:solidFill>
              <a:latin typeface="Times New Roman" pitchFamily="18" charset="0"/>
              <a:cs typeface="Times New Roman" pitchFamily="18" charset="0"/>
            </a:endParaRPr>
          </a:p>
          <a:p>
            <a:r>
              <a:rPr lang="ru-RU" sz="2400" b="1" dirty="0" smtClean="0">
                <a:solidFill>
                  <a:schemeClr val="bg1"/>
                </a:solidFill>
                <a:latin typeface="Times New Roman" pitchFamily="18" charset="0"/>
                <a:cs typeface="Times New Roman" pitchFamily="18" charset="0"/>
              </a:rPr>
              <a:t>2</a:t>
            </a:r>
            <a:r>
              <a:rPr lang="ru-RU" sz="2400" b="1" dirty="0" smtClean="0">
                <a:solidFill>
                  <a:schemeClr val="bg1"/>
                </a:solidFill>
                <a:latin typeface="Times New Roman" pitchFamily="18" charset="0"/>
                <a:cs typeface="Times New Roman" pitchFamily="18" charset="0"/>
              </a:rPr>
              <a:t>-е</a:t>
            </a:r>
            <a:r>
              <a:rPr lang="ru-RU" sz="2400" b="1" dirty="0" smtClean="0">
                <a:solidFill>
                  <a:schemeClr val="bg1"/>
                </a:solidFill>
                <a:latin typeface="Times New Roman" pitchFamily="18" charset="0"/>
                <a:cs typeface="Times New Roman" pitchFamily="18" charset="0"/>
              </a:rPr>
              <a:t> </a:t>
            </a:r>
            <a:r>
              <a:rPr lang="ru-RU" sz="2400" b="1" dirty="0">
                <a:solidFill>
                  <a:schemeClr val="bg1"/>
                </a:solidFill>
                <a:latin typeface="Times New Roman" pitchFamily="18" charset="0"/>
                <a:cs typeface="Times New Roman" pitchFamily="18" charset="0"/>
              </a:rPr>
              <a:t>в</a:t>
            </a:r>
            <a:r>
              <a:rPr lang="ru-RU" sz="2400" b="1" dirty="0" smtClean="0">
                <a:solidFill>
                  <a:schemeClr val="bg1"/>
                </a:solidFill>
                <a:latin typeface="Times New Roman" pitchFamily="18" charset="0"/>
                <a:cs typeface="Times New Roman" pitchFamily="18" charset="0"/>
              </a:rPr>
              <a:t>ыплаты </a:t>
            </a:r>
            <a:r>
              <a:rPr lang="ru-RU" sz="2400" b="1" dirty="0">
                <a:solidFill>
                  <a:schemeClr val="bg1"/>
                </a:solidFill>
                <a:latin typeface="Times New Roman" pitchFamily="18" charset="0"/>
                <a:cs typeface="Times New Roman" pitchFamily="18" charset="0"/>
              </a:rPr>
              <a:t>по </a:t>
            </a:r>
            <a:r>
              <a:rPr lang="ru-RU" sz="2400" b="1" dirty="0" err="1">
                <a:solidFill>
                  <a:schemeClr val="bg1"/>
                </a:solidFill>
                <a:latin typeface="Times New Roman" pitchFamily="18" charset="0"/>
                <a:cs typeface="Times New Roman" pitchFamily="18" charset="0"/>
              </a:rPr>
              <a:t>заёму</a:t>
            </a:r>
            <a:r>
              <a:rPr lang="ru-RU" sz="2400" b="1" dirty="0">
                <a:solidFill>
                  <a:schemeClr val="bg1"/>
                </a:solidFill>
                <a:latin typeface="Times New Roman" pitchFamily="18" charset="0"/>
                <a:cs typeface="Times New Roman" pitchFamily="18" charset="0"/>
              </a:rPr>
              <a:t> проводились два раза в год: 1 апреля и 1 октября. Полностью заём должен был оказаться погашенным к 1 октября 1926 г. </a:t>
            </a:r>
          </a:p>
          <a:p>
            <a:r>
              <a:rPr lang="ru-RU" sz="2400" b="1" dirty="0">
                <a:solidFill>
                  <a:schemeClr val="bg1"/>
                </a:solidFill>
                <a:latin typeface="Times New Roman" pitchFamily="18" charset="0"/>
                <a:cs typeface="Times New Roman" pitchFamily="18" charset="0"/>
              </a:rPr>
              <a:t>Высчитать:</a:t>
            </a:r>
          </a:p>
          <a:p>
            <a:pPr lvl="0"/>
            <a:r>
              <a:rPr lang="ru-RU" sz="2400" b="1" dirty="0">
                <a:solidFill>
                  <a:schemeClr val="bg1"/>
                </a:solidFill>
                <a:latin typeface="Times New Roman" pitchFamily="18" charset="0"/>
                <a:cs typeface="Times New Roman" pitchFamily="18" charset="0"/>
              </a:rPr>
              <a:t>Какой была бы прибыль по данному займу к 1920 г., если изначально было куплено его облигаций на сумму 500 рублей?</a:t>
            </a:r>
          </a:p>
          <a:p>
            <a:pPr lvl="0"/>
            <a:r>
              <a:rPr lang="ru-RU" sz="2400" b="1" dirty="0">
                <a:solidFill>
                  <a:schemeClr val="bg1"/>
                </a:solidFill>
                <a:latin typeface="Times New Roman" pitchFamily="18" charset="0"/>
                <a:cs typeface="Times New Roman" pitchFamily="18" charset="0"/>
              </a:rPr>
              <a:t>Почему на данном плакате изображена женщина?</a:t>
            </a:r>
          </a:p>
        </p:txBody>
      </p:sp>
    </p:spTree>
    <p:extLst>
      <p:ext uri="{BB962C8B-B14F-4D97-AF65-F5344CB8AC3E}">
        <p14:creationId xmlns:p14="http://schemas.microsoft.com/office/powerpoint/2010/main" val="9135655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458</TotalTime>
  <Words>830</Words>
  <Application>Microsoft Office PowerPoint</Application>
  <PresentationFormat>Произвольный</PresentationFormat>
  <Paragraphs>89</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Литейная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функциональной грамотности на уроках истории и обществознания</dc:title>
  <dc:creator>Сафрыгин Б.Б.</dc:creator>
  <cp:lastModifiedBy>User</cp:lastModifiedBy>
  <cp:revision>37</cp:revision>
  <dcterms:created xsi:type="dcterms:W3CDTF">2021-11-24T02:48:18Z</dcterms:created>
  <dcterms:modified xsi:type="dcterms:W3CDTF">2023-05-03T12:57:43Z</dcterms:modified>
</cp:coreProperties>
</file>