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27"/>
  </p:notesMasterIdLst>
  <p:sldIdLst>
    <p:sldId id="256" r:id="rId2"/>
    <p:sldId id="312" r:id="rId3"/>
    <p:sldId id="341" r:id="rId4"/>
    <p:sldId id="297" r:id="rId5"/>
    <p:sldId id="314" r:id="rId6"/>
    <p:sldId id="315" r:id="rId7"/>
    <p:sldId id="304" r:id="rId8"/>
    <p:sldId id="305" r:id="rId9"/>
    <p:sldId id="306" r:id="rId10"/>
    <p:sldId id="310" r:id="rId11"/>
    <p:sldId id="328" r:id="rId12"/>
    <p:sldId id="329" r:id="rId13"/>
    <p:sldId id="339" r:id="rId14"/>
    <p:sldId id="331" r:id="rId15"/>
    <p:sldId id="333" r:id="rId16"/>
    <p:sldId id="334" r:id="rId17"/>
    <p:sldId id="335" r:id="rId18"/>
    <p:sldId id="336" r:id="rId19"/>
    <p:sldId id="317" r:id="rId20"/>
    <p:sldId id="327" r:id="rId21"/>
    <p:sldId id="337" r:id="rId22"/>
    <p:sldId id="338" r:id="rId23"/>
    <p:sldId id="324" r:id="rId24"/>
    <p:sldId id="325" r:id="rId25"/>
    <p:sldId id="34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ekrasova" initials="N" lastIdx="10" clrIdx="0"/>
  <p:cmAuthor id="1" name="Пользователь" initials="П" lastIdx="1" clrIdx="1">
    <p:extLst>
      <p:ext uri="{19B8F6BF-5375-455C-9EA6-DF929625EA0E}">
        <p15:presenceInfo xmlns:p15="http://schemas.microsoft.com/office/powerpoint/2012/main" xmlns="" userId="Пользователь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0099"/>
    <a:srgbClr val="008000"/>
    <a:srgbClr val="CCFF99"/>
    <a:srgbClr val="CC00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0760" autoAdjust="0"/>
  </p:normalViewPr>
  <p:slideViewPr>
    <p:cSldViewPr>
      <p:cViewPr varScale="1">
        <p:scale>
          <a:sx n="80" d="100"/>
          <a:sy n="80" d="100"/>
        </p:scale>
        <p:origin x="-152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3ACC21-7E35-481E-AFD6-7ECB4EABC260}" type="datetimeFigureOut">
              <a:rPr lang="ru-RU" smtClean="0"/>
              <a:pPr/>
              <a:t>21.04.2024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3222F9-3051-4AA6-9614-B1ECE9EF9C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45064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93858-529A-4445-9893-3845E223F595}" type="datetimeFigureOut">
              <a:rPr lang="ru-RU" smtClean="0"/>
              <a:pPr/>
              <a:t>21.04.2024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A9DED-C086-4BCC-B619-62CDF5FAEC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93858-529A-4445-9893-3845E223F595}" type="datetimeFigureOut">
              <a:rPr lang="ru-RU" smtClean="0"/>
              <a:pPr/>
              <a:t>21.04.2024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A9DED-C086-4BCC-B619-62CDF5FAEC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93858-529A-4445-9893-3845E223F595}" type="datetimeFigureOut">
              <a:rPr lang="ru-RU" smtClean="0"/>
              <a:pPr/>
              <a:t>21.04.2024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A9DED-C086-4BCC-B619-62CDF5FAEC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1066800" y="381000"/>
            <a:ext cx="7620000" cy="54864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097243-BC6F-4A9B-93CB-DE65DDA24F9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93858-529A-4445-9893-3845E223F595}" type="datetimeFigureOut">
              <a:rPr lang="ru-RU" smtClean="0"/>
              <a:pPr/>
              <a:t>21.04.2024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A9DED-C086-4BCC-B619-62CDF5FAEC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93858-529A-4445-9893-3845E223F595}" type="datetimeFigureOut">
              <a:rPr lang="ru-RU" smtClean="0"/>
              <a:pPr/>
              <a:t>21.04.2024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A9DED-C086-4BCC-B619-62CDF5FAEC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93858-529A-4445-9893-3845E223F595}" type="datetimeFigureOut">
              <a:rPr lang="ru-RU" smtClean="0"/>
              <a:pPr/>
              <a:t>21.04.2024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A9DED-C086-4BCC-B619-62CDF5FAEC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93858-529A-4445-9893-3845E223F595}" type="datetimeFigureOut">
              <a:rPr lang="ru-RU" smtClean="0"/>
              <a:pPr/>
              <a:t>21.04.2024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A9DED-C086-4BCC-B619-62CDF5FAEC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93858-529A-4445-9893-3845E223F595}" type="datetimeFigureOut">
              <a:rPr lang="ru-RU" smtClean="0"/>
              <a:pPr/>
              <a:t>21.04.2024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A9DED-C086-4BCC-B619-62CDF5FAEC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93858-529A-4445-9893-3845E223F595}" type="datetimeFigureOut">
              <a:rPr lang="ru-RU" smtClean="0"/>
              <a:pPr/>
              <a:t>21.04.2024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A9DED-C086-4BCC-B619-62CDF5FAEC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93858-529A-4445-9893-3845E223F595}" type="datetimeFigureOut">
              <a:rPr lang="ru-RU" smtClean="0"/>
              <a:pPr/>
              <a:t>21.04.2024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A9DED-C086-4BCC-B619-62CDF5FAEC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93858-529A-4445-9893-3845E223F595}" type="datetimeFigureOut">
              <a:rPr lang="ru-RU" smtClean="0"/>
              <a:pPr/>
              <a:t>21.04.2024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A9DED-C086-4BCC-B619-62CDF5FAEC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193858-529A-4445-9893-3845E223F595}" type="datetimeFigureOut">
              <a:rPr lang="ru-RU" smtClean="0"/>
              <a:pPr/>
              <a:t>21.04.2024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FA9DED-C086-4BCC-B619-62CDF5FAEC6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5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FF99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980728"/>
            <a:ext cx="788462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3600" b="1" i="1" dirty="0">
                <a:solidFill>
                  <a:srgbClr val="990099"/>
                </a:solidFill>
              </a:rPr>
              <a:t>«Творческим считается любое действие которое… вызывает удивление». </a:t>
            </a:r>
            <a:r>
              <a:rPr lang="ru-RU" i="1" dirty="0">
                <a:solidFill>
                  <a:srgbClr val="990099"/>
                </a:solidFill>
              </a:rPr>
              <a:t>(ДЖ. </a:t>
            </a:r>
            <a:r>
              <a:rPr lang="ru-RU" i="1" dirty="0" err="1">
                <a:solidFill>
                  <a:srgbClr val="990099"/>
                </a:solidFill>
              </a:rPr>
              <a:t>Брунер</a:t>
            </a:r>
            <a:r>
              <a:rPr lang="ru-RU" i="1" dirty="0">
                <a:solidFill>
                  <a:srgbClr val="990099"/>
                </a:solidFill>
              </a:rPr>
              <a:t>)</a:t>
            </a:r>
            <a:endParaRPr lang="en-US" i="1" dirty="0">
              <a:solidFill>
                <a:srgbClr val="990099"/>
              </a:solidFill>
            </a:endParaRPr>
          </a:p>
          <a:p>
            <a:pPr algn="ctr">
              <a:spcBef>
                <a:spcPct val="0"/>
              </a:spcBef>
            </a:pP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Прогрессио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движение вперед»</a:t>
            </a:r>
            <a:r>
              <a:rPr lang="ru-RU" sz="28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800" b="1" i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25400" y="50800"/>
            <a:ext cx="9067800" cy="6705600"/>
            <a:chOff x="168" y="176"/>
            <a:chExt cx="5408" cy="3928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8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8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8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8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8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8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8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8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1266" name="Picture 2" descr="http://sernam.ru/archive/arch.php?path=../htm/book_e_math/files.book&amp;file=e_math_23.files/image0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3356992"/>
            <a:ext cx="4588470" cy="32183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"/>
          <p:cNvSpPr txBox="1">
            <a:spLocks noChangeArrowheads="1"/>
          </p:cNvSpPr>
          <p:nvPr/>
        </p:nvSpPr>
        <p:spPr bwMode="auto">
          <a:xfrm>
            <a:off x="395536" y="333375"/>
            <a:ext cx="8497639" cy="344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>
                <a:latin typeface="Monotype Corsiva" pitchFamily="66" charset="0"/>
              </a:rPr>
              <a:t>   - Довольно, - с раздражением прервал его царь. – Ты получишь свои зерна за все 64 клетки доски, согласно твоему желанию: за каждую вдвое больше против предыдущей. Но знай, что просьба твоя недостойна моей щедрости. Прося такую ничтожную награду, ты непочтительно пренебрегаешь моей милостью. Ступай. Слуги мои вынесут тебе твой мешок с рисом</a:t>
            </a:r>
          </a:p>
          <a:p>
            <a:pPr algn="just">
              <a:spcBef>
                <a:spcPct val="20000"/>
              </a:spcBef>
            </a:pPr>
            <a:r>
              <a:rPr lang="ru-RU" dirty="0">
                <a:solidFill>
                  <a:srgbClr val="993300"/>
                </a:solidFill>
                <a:latin typeface="Comic Sans MS" pitchFamily="66" charset="0"/>
              </a:rPr>
              <a:t>  </a:t>
            </a:r>
          </a:p>
        </p:txBody>
      </p:sp>
      <p:sp>
        <p:nvSpPr>
          <p:cNvPr id="10244" name="Text Box 7"/>
          <p:cNvSpPr txBox="1">
            <a:spLocks noChangeArrowheads="1"/>
          </p:cNvSpPr>
          <p:nvPr/>
        </p:nvSpPr>
        <p:spPr bwMode="auto">
          <a:xfrm>
            <a:off x="395536" y="3357563"/>
            <a:ext cx="3744664" cy="2231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>
                <a:latin typeface="Monotype Corsiva" pitchFamily="66" charset="0"/>
              </a:rPr>
              <a:t>   Сета улыбнулся хитро, покинул дворец и стал дожидаться  у ворот дворца.</a:t>
            </a:r>
          </a:p>
          <a:p>
            <a:pPr>
              <a:spcBef>
                <a:spcPct val="50000"/>
              </a:spcBef>
            </a:pPr>
            <a:endParaRPr lang="ru-RU" dirty="0">
              <a:latin typeface="Comic Sans MS" pitchFamily="66" charset="0"/>
            </a:endParaRPr>
          </a:p>
        </p:txBody>
      </p:sp>
      <p:pic>
        <p:nvPicPr>
          <p:cNvPr id="7" name="Picture 7" descr="http://users.ntua.gr/dimour/agxivasihn/h_genealogia_ths_apaths/wheat-and-chess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4000500"/>
            <a:ext cx="3810000" cy="285750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/>
          <p:cNvSpPr txBox="1"/>
          <p:nvPr/>
        </p:nvSpPr>
        <p:spPr bwMode="auto">
          <a:xfrm>
            <a:off x="3347864" y="836712"/>
            <a:ext cx="5796136" cy="45306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>
            <a:normAutofit/>
          </a:bodyPr>
          <a:lstStyle/>
          <a:p>
            <a:pPr marL="342720" indent="-342720">
              <a:lnSpc>
                <a:spcPct val="100000"/>
              </a:lnSpc>
              <a:spcBef>
                <a:spcPts val="598"/>
              </a:spcBef>
              <a:buClr>
                <a:srgbClr val="CCCCFF"/>
              </a:buClr>
              <a:buSzPct val="80000"/>
              <a:buFont typeface="Wingdings"/>
              <a:buChar char=""/>
              <a:defRPr/>
            </a:pPr>
            <a:r>
              <a:rPr lang="en-US" sz="2400" b="0" strike="noStrike" spc="-1" dirty="0" err="1">
                <a:latin typeface="Bookman Old Style" pitchFamily="18" charset="0"/>
              </a:rPr>
              <a:t>Почему</a:t>
            </a:r>
            <a:r>
              <a:rPr lang="en-US" sz="2400" b="0" strike="noStrike" spc="-1" dirty="0">
                <a:latin typeface="Bookman Old Style" pitchFamily="18" charset="0"/>
              </a:rPr>
              <a:t> </a:t>
            </a:r>
            <a:r>
              <a:rPr lang="en-US" sz="2400" b="0" strike="noStrike" spc="-1" dirty="0" err="1">
                <a:latin typeface="Bookman Old Style" pitchFamily="18" charset="0"/>
              </a:rPr>
              <a:t>так</a:t>
            </a:r>
            <a:r>
              <a:rPr lang="en-US" sz="2400" b="0" strike="noStrike" spc="-1" dirty="0">
                <a:latin typeface="Bookman Old Style" pitchFamily="18" charset="0"/>
              </a:rPr>
              <a:t> </a:t>
            </a:r>
            <a:r>
              <a:rPr lang="en-US" sz="2400" b="0" strike="noStrike" spc="-1" dirty="0" err="1">
                <a:latin typeface="Bookman Old Style" pitchFamily="18" charset="0"/>
              </a:rPr>
              <a:t>хитро</a:t>
            </a:r>
            <a:r>
              <a:rPr lang="en-US" sz="2400" b="0" strike="noStrike" spc="-1" dirty="0">
                <a:latin typeface="Bookman Old Style" pitchFamily="18" charset="0"/>
              </a:rPr>
              <a:t> </a:t>
            </a:r>
            <a:r>
              <a:rPr lang="en-US" sz="2400" b="0" strike="noStrike" spc="-1" dirty="0" err="1">
                <a:latin typeface="Bookman Old Style" pitchFamily="18" charset="0"/>
              </a:rPr>
              <a:t>улыбнулся</a:t>
            </a:r>
            <a:r>
              <a:rPr lang="en-US" sz="2400" b="0" strike="noStrike" spc="-1" dirty="0">
                <a:latin typeface="Bookman Old Style" pitchFamily="18" charset="0"/>
              </a:rPr>
              <a:t> </a:t>
            </a:r>
            <a:r>
              <a:rPr lang="en-US" sz="2400" b="0" strike="noStrike" spc="-1" dirty="0" err="1">
                <a:latin typeface="Bookman Old Style" pitchFamily="18" charset="0"/>
              </a:rPr>
              <a:t>Сета</a:t>
            </a:r>
            <a:r>
              <a:rPr lang="en-US" sz="2400" b="0" strike="noStrike" spc="-1" dirty="0">
                <a:latin typeface="Bookman Old Style" pitchFamily="18" charset="0"/>
              </a:rPr>
              <a:t>?</a:t>
            </a:r>
            <a:endParaRPr lang="ru-RU" sz="2400" b="0" strike="noStrike" spc="-1" dirty="0">
              <a:latin typeface="Bookman Old Style" pitchFamily="18" charset="0"/>
            </a:endParaRPr>
          </a:p>
          <a:p>
            <a:pPr marL="342720" indent="-342720">
              <a:lnSpc>
                <a:spcPct val="100000"/>
              </a:lnSpc>
              <a:spcBef>
                <a:spcPts val="598"/>
              </a:spcBef>
              <a:buClr>
                <a:srgbClr val="CCCCFF"/>
              </a:buClr>
              <a:buSzPct val="80000"/>
              <a:buFont typeface="Wingdings"/>
              <a:buChar char=""/>
              <a:defRPr/>
            </a:pPr>
            <a:endParaRPr lang="en-US" sz="2400" b="0" strike="noStrike" spc="-1" dirty="0">
              <a:latin typeface="Bookman Old Style" pitchFamily="18" charset="0"/>
            </a:endParaRPr>
          </a:p>
          <a:p>
            <a:pPr marL="342720" indent="-342720">
              <a:lnSpc>
                <a:spcPct val="100000"/>
              </a:lnSpc>
              <a:spcBef>
                <a:spcPts val="598"/>
              </a:spcBef>
              <a:buClr>
                <a:srgbClr val="CCCCFF"/>
              </a:buClr>
              <a:buSzPct val="80000"/>
              <a:buFont typeface="Wingdings"/>
              <a:buChar char=""/>
              <a:defRPr/>
            </a:pPr>
            <a:r>
              <a:rPr lang="en-US" sz="2400" b="0" strike="noStrike" spc="-1" dirty="0">
                <a:latin typeface="Bookman Old Style" pitchFamily="18" charset="0"/>
              </a:rPr>
              <a:t>   </a:t>
            </a:r>
            <a:r>
              <a:rPr lang="en-US" sz="2400" b="0" strike="noStrike" spc="-1" dirty="0" err="1">
                <a:latin typeface="Bookman Old Style" pitchFamily="18" charset="0"/>
              </a:rPr>
              <a:t>Прав</a:t>
            </a:r>
            <a:r>
              <a:rPr lang="en-US" sz="2400" b="0" strike="noStrike" spc="-1" dirty="0">
                <a:latin typeface="Bookman Old Style" pitchFamily="18" charset="0"/>
              </a:rPr>
              <a:t> </a:t>
            </a:r>
            <a:r>
              <a:rPr lang="en-US" sz="2400" b="0" strike="noStrike" spc="-1" dirty="0" err="1">
                <a:latin typeface="Bookman Old Style" pitchFamily="18" charset="0"/>
              </a:rPr>
              <a:t>ли</a:t>
            </a:r>
            <a:r>
              <a:rPr lang="en-US" sz="2400" b="0" strike="noStrike" spc="-1" dirty="0">
                <a:latin typeface="Bookman Old Style" pitchFamily="18" charset="0"/>
              </a:rPr>
              <a:t> </a:t>
            </a:r>
            <a:r>
              <a:rPr lang="en-US" sz="2400" b="0" strike="noStrike" spc="-1" dirty="0" err="1">
                <a:latin typeface="Bookman Old Style" pitchFamily="18" charset="0"/>
              </a:rPr>
              <a:t>был</a:t>
            </a:r>
            <a:r>
              <a:rPr lang="en-US" sz="2400" b="0" strike="noStrike" spc="-1" dirty="0">
                <a:latin typeface="Bookman Old Style" pitchFamily="18" charset="0"/>
              </a:rPr>
              <a:t> </a:t>
            </a:r>
            <a:r>
              <a:rPr lang="en-US" sz="2400" b="0" strike="noStrike" spc="-1" dirty="0" err="1">
                <a:latin typeface="Bookman Old Style" pitchFamily="18" charset="0"/>
              </a:rPr>
              <a:t>индусский</a:t>
            </a:r>
            <a:r>
              <a:rPr lang="en-US" sz="2400" b="0" strike="noStrike" spc="-1" dirty="0">
                <a:latin typeface="Bookman Old Style" pitchFamily="18" charset="0"/>
              </a:rPr>
              <a:t> </a:t>
            </a:r>
            <a:r>
              <a:rPr lang="en-US" sz="2400" b="0" strike="noStrike" spc="-1" dirty="0" err="1">
                <a:latin typeface="Bookman Old Style" pitchFamily="18" charset="0"/>
              </a:rPr>
              <a:t>царь</a:t>
            </a:r>
            <a:r>
              <a:rPr lang="en-US" sz="2400" b="0" strike="noStrike" spc="-1" dirty="0">
                <a:latin typeface="Bookman Old Style" pitchFamily="18" charset="0"/>
              </a:rPr>
              <a:t>, </a:t>
            </a:r>
            <a:r>
              <a:rPr lang="en-US" sz="2400" b="0" strike="noStrike" spc="-1" dirty="0" err="1">
                <a:latin typeface="Bookman Old Style" pitchFamily="18" charset="0"/>
              </a:rPr>
              <a:t>считая</a:t>
            </a:r>
            <a:r>
              <a:rPr lang="en-US" sz="2400" b="0" strike="noStrike" spc="-1" dirty="0">
                <a:latin typeface="Bookman Old Style" pitchFamily="18" charset="0"/>
              </a:rPr>
              <a:t> </a:t>
            </a:r>
            <a:r>
              <a:rPr lang="en-US" sz="2400" b="0" strike="noStrike" spc="-1" dirty="0" err="1">
                <a:latin typeface="Bookman Old Style" pitchFamily="18" charset="0"/>
              </a:rPr>
              <a:t>просьбу</a:t>
            </a:r>
            <a:r>
              <a:rPr lang="en-US" sz="2400" b="0" strike="noStrike" spc="-1" dirty="0">
                <a:latin typeface="Bookman Old Style" pitchFamily="18" charset="0"/>
              </a:rPr>
              <a:t> </a:t>
            </a:r>
            <a:r>
              <a:rPr lang="en-US" sz="2400" b="0" strike="noStrike" spc="-1" dirty="0" err="1">
                <a:latin typeface="Bookman Old Style" pitchFamily="18" charset="0"/>
              </a:rPr>
              <a:t>Сеты</a:t>
            </a:r>
            <a:r>
              <a:rPr lang="en-US" sz="2400" b="0" strike="noStrike" spc="-1" dirty="0">
                <a:latin typeface="Bookman Old Style" pitchFamily="18" charset="0"/>
              </a:rPr>
              <a:t> </a:t>
            </a:r>
            <a:r>
              <a:rPr lang="en-US" sz="2400" b="0" strike="noStrike" spc="-1" dirty="0" err="1">
                <a:latin typeface="Bookman Old Style" pitchFamily="18" charset="0"/>
              </a:rPr>
              <a:t>ничтожной</a:t>
            </a:r>
            <a:r>
              <a:rPr lang="en-US" sz="2400" b="0" strike="noStrike" spc="-1" dirty="0">
                <a:latin typeface="Bookman Old Style" pitchFamily="18" charset="0"/>
              </a:rPr>
              <a:t>, </a:t>
            </a:r>
            <a:r>
              <a:rPr lang="en-US" sz="2400" b="0" strike="noStrike" spc="-1" dirty="0" err="1">
                <a:latin typeface="Bookman Old Style" pitchFamily="18" charset="0"/>
              </a:rPr>
              <a:t>полагая</a:t>
            </a:r>
            <a:r>
              <a:rPr lang="en-US" sz="2400" b="0" strike="noStrike" spc="-1" dirty="0">
                <a:latin typeface="Bookman Old Style" pitchFamily="18" charset="0"/>
              </a:rPr>
              <a:t>, </a:t>
            </a:r>
            <a:r>
              <a:rPr lang="en-US" sz="2400" b="0" strike="noStrike" spc="-1" dirty="0" err="1">
                <a:latin typeface="Bookman Old Style" pitchFamily="18" charset="0"/>
              </a:rPr>
              <a:t>что</a:t>
            </a:r>
            <a:r>
              <a:rPr lang="en-US" sz="2400" b="0" strike="noStrike" spc="-1" dirty="0">
                <a:latin typeface="Bookman Old Style" pitchFamily="18" charset="0"/>
              </a:rPr>
              <a:t> </a:t>
            </a:r>
            <a:r>
              <a:rPr lang="en-US" sz="2400" b="0" strike="noStrike" spc="-1" dirty="0" err="1">
                <a:latin typeface="Bookman Old Style" pitchFamily="18" charset="0"/>
              </a:rPr>
              <a:t>все</a:t>
            </a:r>
            <a:r>
              <a:rPr lang="en-US" sz="2400" b="0" strike="noStrike" spc="-1" dirty="0">
                <a:latin typeface="Bookman Old Style" pitchFamily="18" charset="0"/>
              </a:rPr>
              <a:t> </a:t>
            </a:r>
            <a:r>
              <a:rPr lang="en-US" sz="2400" b="0" strike="noStrike" spc="-1" dirty="0" err="1">
                <a:latin typeface="Bookman Old Style" pitchFamily="18" charset="0"/>
              </a:rPr>
              <a:t>зерна</a:t>
            </a:r>
            <a:r>
              <a:rPr lang="en-US" sz="2400" b="0" strike="noStrike" spc="-1" dirty="0">
                <a:latin typeface="Bookman Old Style" pitchFamily="18" charset="0"/>
              </a:rPr>
              <a:t> </a:t>
            </a:r>
            <a:r>
              <a:rPr lang="en-US" sz="2400" b="0" strike="noStrike" spc="-1" dirty="0" err="1">
                <a:latin typeface="Bookman Old Style" pitchFamily="18" charset="0"/>
              </a:rPr>
              <a:t>пшеницы</a:t>
            </a:r>
            <a:r>
              <a:rPr lang="en-US" sz="2400" b="0" strike="noStrike" spc="-1" dirty="0">
                <a:latin typeface="Bookman Old Style" pitchFamily="18" charset="0"/>
              </a:rPr>
              <a:t> </a:t>
            </a:r>
            <a:r>
              <a:rPr lang="en-US" sz="2400" b="0" strike="noStrike" spc="-1" dirty="0" err="1">
                <a:latin typeface="Bookman Old Style" pitchFamily="18" charset="0"/>
              </a:rPr>
              <a:t>уместятся</a:t>
            </a:r>
            <a:r>
              <a:rPr lang="en-US" sz="2400" b="0" strike="noStrike" spc="-1" dirty="0">
                <a:latin typeface="Bookman Old Style" pitchFamily="18" charset="0"/>
              </a:rPr>
              <a:t> в </a:t>
            </a:r>
            <a:r>
              <a:rPr lang="en-US" sz="2400" b="0" strike="noStrike" spc="-1" dirty="0" err="1">
                <a:latin typeface="Bookman Old Style" pitchFamily="18" charset="0"/>
              </a:rPr>
              <a:t>один</a:t>
            </a:r>
            <a:r>
              <a:rPr lang="en-US" sz="2400" b="0" strike="noStrike" spc="-1" dirty="0">
                <a:latin typeface="Bookman Old Style" pitchFamily="18" charset="0"/>
              </a:rPr>
              <a:t> </a:t>
            </a:r>
            <a:r>
              <a:rPr lang="en-US" sz="2400" b="0" strike="noStrike" spc="-1" dirty="0" err="1">
                <a:latin typeface="Bookman Old Style" pitchFamily="18" charset="0"/>
              </a:rPr>
              <a:t>мешок</a:t>
            </a:r>
            <a:r>
              <a:rPr lang="en-US" sz="2400" b="0" strike="noStrike" spc="-1" dirty="0">
                <a:latin typeface="Bookman Old Style" pitchFamily="18" charset="0"/>
              </a:rPr>
              <a:t>? </a:t>
            </a:r>
            <a:endParaRPr lang="ru-RU" sz="2400" b="0" strike="noStrike" spc="-1" dirty="0">
              <a:latin typeface="Bookman Old Style" pitchFamily="18" charset="0"/>
            </a:endParaRPr>
          </a:p>
          <a:p>
            <a:pPr marL="342720" indent="-342720">
              <a:lnSpc>
                <a:spcPct val="100000"/>
              </a:lnSpc>
              <a:spcBef>
                <a:spcPts val="598"/>
              </a:spcBef>
              <a:buClr>
                <a:srgbClr val="CCCCFF"/>
              </a:buClr>
              <a:buSzPct val="80000"/>
              <a:buFont typeface="Wingdings"/>
              <a:buChar char=""/>
              <a:defRPr/>
            </a:pPr>
            <a:endParaRPr lang="en-US" sz="2400" b="0" strike="noStrike" spc="-1" dirty="0">
              <a:latin typeface="Bookman Old Style" pitchFamily="18" charset="0"/>
            </a:endParaRPr>
          </a:p>
          <a:p>
            <a:pPr marL="342720" indent="-342720">
              <a:lnSpc>
                <a:spcPct val="100000"/>
              </a:lnSpc>
              <a:spcBef>
                <a:spcPts val="598"/>
              </a:spcBef>
              <a:buClr>
                <a:srgbClr val="CCCCFF"/>
              </a:buClr>
              <a:buSzPct val="80000"/>
              <a:buFont typeface="Wingdings"/>
              <a:buChar char=""/>
              <a:defRPr/>
            </a:pPr>
            <a:r>
              <a:rPr lang="en-US" sz="2400" b="0" strike="noStrike" spc="-1" dirty="0">
                <a:latin typeface="Bookman Old Style" pitchFamily="18" charset="0"/>
              </a:rPr>
              <a:t>   </a:t>
            </a:r>
            <a:r>
              <a:rPr lang="en-US" sz="2400" b="0" strike="noStrike" spc="-1" dirty="0" err="1">
                <a:latin typeface="Bookman Old Style" pitchFamily="18" charset="0"/>
              </a:rPr>
              <a:t>Об</a:t>
            </a:r>
            <a:r>
              <a:rPr lang="en-US" sz="2400" b="0" strike="noStrike" spc="-1" dirty="0">
                <a:latin typeface="Bookman Old Style" pitchFamily="18" charset="0"/>
              </a:rPr>
              <a:t> </a:t>
            </a:r>
            <a:r>
              <a:rPr lang="en-US" sz="2400" b="0" strike="noStrike" spc="-1" dirty="0" err="1">
                <a:latin typeface="Bookman Old Style" pitchFamily="18" charset="0"/>
              </a:rPr>
              <a:t>этом</a:t>
            </a:r>
            <a:r>
              <a:rPr lang="en-US" sz="2400" b="0" strike="noStrike" spc="-1" dirty="0">
                <a:latin typeface="Bookman Old Style" pitchFamily="18" charset="0"/>
              </a:rPr>
              <a:t> </a:t>
            </a:r>
            <a:r>
              <a:rPr lang="ru-RU" sz="2400" b="0" strike="noStrike" spc="-1" dirty="0">
                <a:latin typeface="Bookman Old Style" pitchFamily="18" charset="0"/>
              </a:rPr>
              <a:t>м</a:t>
            </a:r>
            <a:r>
              <a:rPr lang="en-US" sz="2400" b="0" strike="noStrike" spc="-1" dirty="0">
                <a:latin typeface="Bookman Old Style" pitchFamily="18" charset="0"/>
              </a:rPr>
              <a:t>ы </a:t>
            </a:r>
            <a:r>
              <a:rPr lang="en-US" sz="2400" b="0" strike="noStrike" spc="-1" dirty="0" err="1">
                <a:latin typeface="Bookman Old Style" pitchFamily="18" charset="0"/>
              </a:rPr>
              <a:t>узнае</a:t>
            </a:r>
            <a:r>
              <a:rPr lang="ru-RU" sz="2400" b="0" strike="noStrike" spc="-1" dirty="0">
                <a:latin typeface="Bookman Old Style" pitchFamily="18" charset="0"/>
              </a:rPr>
              <a:t>м</a:t>
            </a:r>
            <a:r>
              <a:rPr lang="en-US" sz="2400" b="0" strike="noStrike" spc="-1" dirty="0">
                <a:latin typeface="Bookman Old Style" pitchFamily="18" charset="0"/>
              </a:rPr>
              <a:t> </a:t>
            </a:r>
            <a:r>
              <a:rPr lang="en-US" sz="2400" b="0" strike="noStrike" spc="-1" dirty="0" err="1">
                <a:latin typeface="Bookman Old Style" pitchFamily="18" charset="0"/>
              </a:rPr>
              <a:t>чуточку</a:t>
            </a:r>
            <a:r>
              <a:rPr lang="en-US" sz="2400" b="0" strike="noStrike" spc="-1" dirty="0">
                <a:latin typeface="Bookman Old Style" pitchFamily="18" charset="0"/>
              </a:rPr>
              <a:t> </a:t>
            </a:r>
            <a:r>
              <a:rPr lang="en-US" sz="2400" b="0" strike="noStrike" spc="-1" dirty="0" err="1">
                <a:latin typeface="Bookman Old Style" pitchFamily="18" charset="0"/>
              </a:rPr>
              <a:t>позже</a:t>
            </a:r>
            <a:r>
              <a:rPr lang="en-US" sz="2400" b="0" strike="noStrike" spc="-1" dirty="0">
                <a:latin typeface="Bookman Old Style" pitchFamily="18" charset="0"/>
              </a:rPr>
              <a:t>.</a:t>
            </a:r>
          </a:p>
          <a:p>
            <a:pPr marL="342720" indent="-342720">
              <a:lnSpc>
                <a:spcPct val="100000"/>
              </a:lnSpc>
              <a:spcBef>
                <a:spcPts val="598"/>
              </a:spcBef>
              <a:buClr>
                <a:srgbClr val="CCCCFF"/>
              </a:buClr>
              <a:buSzPct val="80000"/>
              <a:buFont typeface="Wingdings"/>
              <a:buChar char=""/>
              <a:defRPr/>
            </a:pPr>
            <a:endParaRPr lang="en-US" sz="2400" b="0" strike="noStrike" spc="-1" dirty="0">
              <a:solidFill>
                <a:srgbClr val="000000"/>
              </a:solidFill>
              <a:latin typeface="Bookman Old Style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tretch/>
        </p:blipFill>
        <p:spPr bwMode="auto">
          <a:xfrm>
            <a:off x="323528" y="1484784"/>
            <a:ext cx="2808312" cy="43204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CustomShape 1"/>
          <p:cNvSpPr/>
          <p:nvPr/>
        </p:nvSpPr>
        <p:spPr bwMode="auto">
          <a:xfrm>
            <a:off x="900000" y="404640"/>
            <a:ext cx="7850160" cy="4572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" name="CustomShape 2"/>
          <p:cNvSpPr/>
          <p:nvPr/>
        </p:nvSpPr>
        <p:spPr bwMode="auto">
          <a:xfrm>
            <a:off x="467544" y="333360"/>
            <a:ext cx="8425536" cy="4772718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6800" rIns="90000" bIns="46800">
            <a:spAutoFit/>
          </a:bodyPr>
          <a:lstStyle/>
          <a:p>
            <a:pPr algn="just">
              <a:lnSpc>
                <a:spcPct val="100000"/>
              </a:lnSpc>
              <a:defRPr/>
            </a:pPr>
            <a:r>
              <a:rPr lang="ru-RU" sz="2400" b="0" strike="noStrike" spc="-1" dirty="0">
                <a:latin typeface="Comic Sans MS"/>
              </a:rPr>
              <a:t>	</a:t>
            </a:r>
            <a:r>
              <a:rPr lang="en-US" sz="2400" b="0" strike="noStrike" spc="-1" dirty="0" err="1">
                <a:latin typeface="Comic Sans MS"/>
              </a:rPr>
              <a:t>S</a:t>
            </a:r>
            <a:r>
              <a:rPr lang="en-US" sz="2400" b="0" strike="noStrike" spc="-1" baseline="-25000" dirty="0" err="1">
                <a:latin typeface="Comic Sans MS"/>
              </a:rPr>
              <a:t>n</a:t>
            </a:r>
            <a:r>
              <a:rPr lang="en-US" sz="2400" b="0" strike="noStrike" spc="-1" dirty="0">
                <a:latin typeface="Comic Sans MS"/>
              </a:rPr>
              <a:t> = b</a:t>
            </a:r>
            <a:r>
              <a:rPr lang="en-US" sz="2400" b="0" strike="noStrike" spc="-1" baseline="-25000" dirty="0">
                <a:latin typeface="Comic Sans MS"/>
              </a:rPr>
              <a:t>1</a:t>
            </a:r>
            <a:r>
              <a:rPr lang="en-US" sz="2400" b="0" strike="noStrike" spc="-1" dirty="0">
                <a:latin typeface="Comic Sans MS"/>
              </a:rPr>
              <a:t> + b</a:t>
            </a:r>
            <a:r>
              <a:rPr lang="en-US" sz="2400" b="0" strike="noStrike" spc="-1" baseline="-25000" dirty="0">
                <a:latin typeface="Comic Sans MS"/>
              </a:rPr>
              <a:t>2</a:t>
            </a:r>
            <a:r>
              <a:rPr lang="en-US" sz="2400" b="0" strike="noStrike" spc="-1" dirty="0">
                <a:latin typeface="Comic Sans MS"/>
              </a:rPr>
              <a:t> + b</a:t>
            </a:r>
            <a:r>
              <a:rPr lang="en-US" sz="2400" b="0" strike="noStrike" spc="-1" baseline="-25000" dirty="0">
                <a:latin typeface="Comic Sans MS"/>
              </a:rPr>
              <a:t>3</a:t>
            </a:r>
            <a:r>
              <a:rPr lang="en-US" sz="2400" b="0" strike="noStrike" spc="-1" dirty="0">
                <a:latin typeface="Comic Sans MS"/>
              </a:rPr>
              <a:t> +</a:t>
            </a:r>
            <a:r>
              <a:rPr lang="ru-RU" sz="2400" b="0" strike="noStrike" spc="-1" dirty="0">
                <a:latin typeface="Comic Sans MS"/>
              </a:rPr>
              <a:t>………+</a:t>
            </a:r>
            <a:r>
              <a:rPr lang="en-US" sz="2400" b="0" strike="noStrike" spc="-1" dirty="0">
                <a:latin typeface="Comic Sans MS"/>
              </a:rPr>
              <a:t>b</a:t>
            </a:r>
            <a:r>
              <a:rPr lang="en-US" sz="2400" b="0" strike="noStrike" spc="-1" baseline="-25000" dirty="0">
                <a:latin typeface="Comic Sans MS"/>
              </a:rPr>
              <a:t>n-1</a:t>
            </a:r>
            <a:r>
              <a:rPr lang="en-US" sz="2400" b="0" strike="noStrike" spc="-1" dirty="0">
                <a:latin typeface="Comic Sans MS"/>
              </a:rPr>
              <a:t> + </a:t>
            </a:r>
            <a:r>
              <a:rPr lang="en-US" sz="2400" b="0" strike="noStrike" spc="-1" dirty="0" err="1">
                <a:latin typeface="Comic Sans MS"/>
              </a:rPr>
              <a:t>b</a:t>
            </a:r>
            <a:r>
              <a:rPr lang="en-US" sz="2400" b="0" strike="noStrike" spc="-1" baseline="-25000" dirty="0" err="1">
                <a:latin typeface="Comic Sans MS"/>
              </a:rPr>
              <a:t>n</a:t>
            </a:r>
            <a:r>
              <a:rPr lang="ru-RU" sz="2400" b="0" strike="noStrike" spc="-1" dirty="0">
                <a:latin typeface="Comic Sans MS"/>
              </a:rPr>
              <a:t>.       (1)</a:t>
            </a:r>
            <a:endParaRPr lang="en-US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  <a:defRPr/>
            </a:pPr>
            <a:r>
              <a:rPr lang="ru-RU" sz="2400" b="0" strike="noStrike" spc="-1" dirty="0">
                <a:latin typeface="Comic Sans MS"/>
              </a:rPr>
              <a:t>   Умножим обе части этого равенства на </a:t>
            </a:r>
            <a:r>
              <a:rPr lang="en-US" sz="2400" b="0" strike="noStrike" spc="-1" dirty="0">
                <a:latin typeface="Comic Sans MS"/>
              </a:rPr>
              <a:t>q</a:t>
            </a:r>
            <a:r>
              <a:rPr lang="ru-RU" sz="2400" b="0" strike="noStrike" spc="-1" dirty="0">
                <a:latin typeface="Comic Sans MS"/>
              </a:rPr>
              <a:t>:             	</a:t>
            </a:r>
          </a:p>
          <a:p>
            <a:pPr>
              <a:lnSpc>
                <a:spcPct val="100000"/>
              </a:lnSpc>
              <a:defRPr/>
            </a:pPr>
            <a:r>
              <a:rPr lang="en-US" sz="2400" b="0" strike="noStrike" spc="-1" dirty="0" err="1">
                <a:latin typeface="Comic Sans MS"/>
              </a:rPr>
              <a:t>S</a:t>
            </a:r>
            <a:r>
              <a:rPr lang="en-US" sz="2400" b="0" strike="noStrike" spc="-1" baseline="-25000" dirty="0" err="1">
                <a:latin typeface="Comic Sans MS"/>
                <a:ea typeface="Times New Roman"/>
              </a:rPr>
              <a:t>n</a:t>
            </a:r>
            <a:r>
              <a:rPr lang="en-US" sz="2400" b="0" strike="noStrike" spc="-1" baseline="-25000" dirty="0">
                <a:latin typeface="Comic Sans MS"/>
                <a:ea typeface="Times New Roman"/>
              </a:rPr>
              <a:t> </a:t>
            </a:r>
            <a:r>
              <a:rPr lang="en-US" sz="2400" b="0" strike="noStrike" spc="-1" dirty="0">
                <a:latin typeface="Comic Sans MS"/>
                <a:ea typeface="Times New Roman"/>
              </a:rPr>
              <a:t>·</a:t>
            </a:r>
            <a:r>
              <a:rPr lang="en-US" sz="2400" b="0" strike="noStrike" spc="-1" dirty="0">
                <a:latin typeface="Comic Sans MS"/>
              </a:rPr>
              <a:t>q = b</a:t>
            </a:r>
            <a:r>
              <a:rPr lang="en-US" sz="2400" b="0" strike="noStrike" spc="-1" baseline="-25000" dirty="0">
                <a:latin typeface="Comic Sans MS"/>
              </a:rPr>
              <a:t>1</a:t>
            </a:r>
            <a:r>
              <a:rPr lang="en-US" sz="2400" b="0" strike="noStrike" spc="-1" dirty="0">
                <a:latin typeface="Comic Sans MS"/>
                <a:ea typeface="Times New Roman"/>
              </a:rPr>
              <a:t>·</a:t>
            </a:r>
            <a:r>
              <a:rPr lang="en-US" sz="2400" b="0" strike="noStrike" spc="-1" dirty="0">
                <a:latin typeface="Comic Sans MS"/>
              </a:rPr>
              <a:t> q + b</a:t>
            </a:r>
            <a:r>
              <a:rPr lang="en-US" sz="2400" b="0" strike="noStrike" spc="-1" baseline="-25000" dirty="0">
                <a:latin typeface="Comic Sans MS"/>
              </a:rPr>
              <a:t>2</a:t>
            </a:r>
            <a:r>
              <a:rPr lang="en-US" sz="2400" b="0" strike="noStrike" spc="-1" dirty="0">
                <a:latin typeface="Comic Sans MS"/>
              </a:rPr>
              <a:t> </a:t>
            </a:r>
            <a:r>
              <a:rPr lang="en-US" sz="2400" b="0" strike="noStrike" spc="-1" dirty="0">
                <a:latin typeface="Comic Sans MS"/>
                <a:ea typeface="Times New Roman"/>
              </a:rPr>
              <a:t>·</a:t>
            </a:r>
            <a:r>
              <a:rPr lang="en-US" sz="2400" b="0" strike="noStrike" spc="-1" dirty="0">
                <a:latin typeface="Comic Sans MS"/>
              </a:rPr>
              <a:t>q + d</a:t>
            </a:r>
            <a:r>
              <a:rPr lang="en-US" sz="2400" b="0" strike="noStrike" spc="-1" baseline="-25000" dirty="0">
                <a:latin typeface="Comic Sans MS"/>
              </a:rPr>
              <a:t>3</a:t>
            </a:r>
            <a:r>
              <a:rPr lang="en-US" sz="2400" b="0" strike="noStrike" spc="-1" dirty="0">
                <a:latin typeface="Comic Sans MS"/>
                <a:ea typeface="Times New Roman"/>
              </a:rPr>
              <a:t>·</a:t>
            </a:r>
            <a:r>
              <a:rPr lang="en-US" sz="2400" b="0" strike="noStrike" spc="-1" dirty="0">
                <a:latin typeface="Comic Sans MS"/>
              </a:rPr>
              <a:t> q +</a:t>
            </a:r>
            <a:r>
              <a:rPr lang="ru-RU" sz="2400" b="0" strike="noStrike" spc="-1" dirty="0">
                <a:latin typeface="Comic Sans MS"/>
              </a:rPr>
              <a:t>…..+</a:t>
            </a:r>
            <a:r>
              <a:rPr lang="en-US" sz="2400" b="0" strike="noStrike" spc="-1" dirty="0" err="1">
                <a:latin typeface="Comic Sans MS"/>
              </a:rPr>
              <a:t>b</a:t>
            </a:r>
            <a:r>
              <a:rPr lang="en-US" sz="2400" b="0" strike="noStrike" spc="-1" baseline="-25000" dirty="0" err="1">
                <a:latin typeface="Comic Sans MS"/>
              </a:rPr>
              <a:t>n</a:t>
            </a:r>
            <a:r>
              <a:rPr lang="en-US" sz="2400" b="0" strike="noStrike" spc="-1" dirty="0">
                <a:latin typeface="Comic Sans MS"/>
                <a:ea typeface="Times New Roman"/>
              </a:rPr>
              <a:t>·</a:t>
            </a:r>
            <a:r>
              <a:rPr lang="en-US" sz="2400" b="0" strike="noStrike" spc="-1" dirty="0">
                <a:latin typeface="Comic Sans MS"/>
              </a:rPr>
              <a:t> q</a:t>
            </a:r>
            <a:endParaRPr lang="en-US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  <a:defRPr/>
            </a:pPr>
            <a:r>
              <a:rPr lang="en-US" sz="2400" b="0" strike="noStrike" spc="-1" dirty="0">
                <a:latin typeface="Comic Sans MS"/>
              </a:rPr>
              <a:t>  </a:t>
            </a:r>
            <a:endParaRPr lang="ru-RU" sz="2400" b="0" strike="noStrike" spc="-1" dirty="0">
              <a:latin typeface="Comic Sans MS"/>
            </a:endParaRPr>
          </a:p>
          <a:p>
            <a:pPr>
              <a:lnSpc>
                <a:spcPct val="100000"/>
              </a:lnSpc>
              <a:defRPr/>
            </a:pPr>
            <a:r>
              <a:rPr lang="ru-RU" sz="2400" b="0" strike="noStrike" spc="-1" dirty="0">
                <a:latin typeface="Comic Sans MS"/>
              </a:rPr>
              <a:t> Учитывая, что </a:t>
            </a:r>
            <a:r>
              <a:rPr lang="en-US" sz="2400" b="0" strike="noStrike" spc="-1" dirty="0">
                <a:latin typeface="Comic Sans MS"/>
              </a:rPr>
              <a:t>b</a:t>
            </a:r>
            <a:r>
              <a:rPr lang="en-US" sz="2400" b="0" strike="noStrike" spc="-1" baseline="-25000" dirty="0">
                <a:latin typeface="Comic Sans MS"/>
              </a:rPr>
              <a:t>1</a:t>
            </a:r>
            <a:r>
              <a:rPr lang="en-US" sz="2400" b="0" strike="noStrike" spc="-1" dirty="0">
                <a:latin typeface="Comic Sans MS"/>
                <a:ea typeface="Times New Roman"/>
              </a:rPr>
              <a:t>·</a:t>
            </a:r>
            <a:r>
              <a:rPr lang="en-US" sz="2400" b="0" strike="noStrike" spc="-1" dirty="0">
                <a:latin typeface="Comic Sans MS"/>
              </a:rPr>
              <a:t> q = b</a:t>
            </a:r>
            <a:r>
              <a:rPr lang="en-US" sz="2400" b="0" strike="noStrike" spc="-1" baseline="-25000" dirty="0">
                <a:latin typeface="Comic Sans MS"/>
              </a:rPr>
              <a:t>2</a:t>
            </a:r>
            <a:r>
              <a:rPr lang="ru-RU" sz="2400" b="0" strike="noStrike" spc="-1" dirty="0">
                <a:latin typeface="Comic Sans MS"/>
              </a:rPr>
              <a:t>, </a:t>
            </a:r>
            <a:r>
              <a:rPr lang="en-US" sz="2400" b="0" strike="noStrike" spc="-1" dirty="0">
                <a:latin typeface="Comic Sans MS"/>
              </a:rPr>
              <a:t>b</a:t>
            </a:r>
            <a:r>
              <a:rPr lang="en-US" sz="2400" b="0" strike="noStrike" spc="-1" baseline="-25000" dirty="0">
                <a:latin typeface="Comic Sans MS"/>
              </a:rPr>
              <a:t>2</a:t>
            </a:r>
            <a:r>
              <a:rPr lang="en-US" sz="2400" b="0" strike="noStrike" spc="-1" dirty="0">
                <a:latin typeface="Comic Sans MS"/>
                <a:ea typeface="Times New Roman"/>
              </a:rPr>
              <a:t>·</a:t>
            </a:r>
            <a:r>
              <a:rPr lang="en-US" sz="2400" b="0" strike="noStrike" spc="-1" dirty="0">
                <a:latin typeface="Comic Sans MS"/>
              </a:rPr>
              <a:t> q = b</a:t>
            </a:r>
            <a:r>
              <a:rPr lang="en-US" sz="2400" b="0" strike="noStrike" spc="-1" baseline="-25000" dirty="0">
                <a:latin typeface="Comic Sans MS"/>
              </a:rPr>
              <a:t>3</a:t>
            </a:r>
            <a:r>
              <a:rPr lang="ru-RU" sz="2400" b="0" strike="noStrike" spc="-1" dirty="0">
                <a:latin typeface="Comic Sans MS"/>
              </a:rPr>
              <a:t>,……</a:t>
            </a:r>
            <a:r>
              <a:rPr lang="en-US" sz="2400" b="0" strike="noStrike" spc="-1" dirty="0">
                <a:latin typeface="Comic Sans MS"/>
              </a:rPr>
              <a:t>b</a:t>
            </a:r>
            <a:r>
              <a:rPr lang="en-US" sz="2400" b="0" strike="noStrike" spc="-1" baseline="-25000" dirty="0">
                <a:latin typeface="Comic Sans MS"/>
              </a:rPr>
              <a:t>n-1</a:t>
            </a:r>
            <a:r>
              <a:rPr lang="en-US" sz="2400" b="0" strike="noStrike" spc="-1" dirty="0">
                <a:latin typeface="Comic Sans MS"/>
                <a:ea typeface="Times New Roman"/>
              </a:rPr>
              <a:t>·</a:t>
            </a:r>
            <a:r>
              <a:rPr lang="en-US" sz="2400" b="0" strike="noStrike" spc="-1" dirty="0">
                <a:latin typeface="Comic Sans MS"/>
              </a:rPr>
              <a:t> q = </a:t>
            </a:r>
            <a:r>
              <a:rPr lang="en-US" sz="2400" b="0" strike="noStrike" spc="-1" dirty="0" err="1">
                <a:latin typeface="Comic Sans MS"/>
              </a:rPr>
              <a:t>b</a:t>
            </a:r>
            <a:r>
              <a:rPr lang="en-US" sz="2400" b="0" strike="noStrike" spc="-1" baseline="-25000" dirty="0" err="1">
                <a:latin typeface="Comic Sans MS"/>
              </a:rPr>
              <a:t>n</a:t>
            </a:r>
            <a:r>
              <a:rPr lang="ru-RU" sz="2400" b="0" strike="noStrike" spc="-1" dirty="0">
                <a:latin typeface="Comic Sans MS"/>
              </a:rPr>
              <a:t>,</a:t>
            </a:r>
            <a:endParaRPr lang="en-US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  <a:defRPr/>
            </a:pPr>
            <a:r>
              <a:rPr lang="ru-RU" sz="2400" b="0" strike="noStrike" spc="-1" dirty="0">
                <a:latin typeface="Comic Sans MS"/>
              </a:rPr>
              <a:t>  получим: </a:t>
            </a:r>
            <a:r>
              <a:rPr lang="en-US" sz="2400" b="0" strike="noStrike" spc="-1" dirty="0" err="1">
                <a:latin typeface="Comic Sans MS"/>
              </a:rPr>
              <a:t>S</a:t>
            </a:r>
            <a:r>
              <a:rPr lang="en-US" sz="2400" b="0" strike="noStrike" spc="-1" baseline="-25000" dirty="0" err="1">
                <a:latin typeface="Comic Sans MS"/>
              </a:rPr>
              <a:t>n</a:t>
            </a:r>
            <a:r>
              <a:rPr lang="en-US" sz="2400" b="0" strike="noStrike" spc="-1" dirty="0" err="1">
                <a:latin typeface="Comic Sans MS"/>
                <a:ea typeface="Times New Roman"/>
              </a:rPr>
              <a:t>·</a:t>
            </a:r>
            <a:r>
              <a:rPr lang="en-US" sz="2400" b="0" strike="noStrike" spc="-1" dirty="0" err="1">
                <a:latin typeface="Comic Sans MS"/>
              </a:rPr>
              <a:t>q</a:t>
            </a:r>
            <a:r>
              <a:rPr lang="en-US" sz="2400" b="0" strike="noStrike" spc="-1" dirty="0">
                <a:latin typeface="Comic Sans MS"/>
              </a:rPr>
              <a:t> =  b</a:t>
            </a:r>
            <a:r>
              <a:rPr lang="en-US" sz="2400" b="0" strike="noStrike" spc="-1" baseline="-25000" dirty="0">
                <a:latin typeface="Comic Sans MS"/>
              </a:rPr>
              <a:t>2</a:t>
            </a:r>
            <a:r>
              <a:rPr lang="en-US" sz="2400" b="0" strike="noStrike" spc="-1" dirty="0">
                <a:latin typeface="Comic Sans MS"/>
              </a:rPr>
              <a:t> + b</a:t>
            </a:r>
            <a:r>
              <a:rPr lang="en-US" sz="2400" b="0" strike="noStrike" spc="-1" baseline="-25000" dirty="0">
                <a:latin typeface="Comic Sans MS"/>
              </a:rPr>
              <a:t>3</a:t>
            </a:r>
            <a:r>
              <a:rPr lang="en-US" sz="2400" b="0" strike="noStrike" spc="-1" dirty="0">
                <a:latin typeface="Comic Sans MS"/>
              </a:rPr>
              <a:t> + b</a:t>
            </a:r>
            <a:r>
              <a:rPr lang="en-US" sz="2400" b="0" strike="noStrike" spc="-1" baseline="-25000" dirty="0">
                <a:latin typeface="Comic Sans MS"/>
              </a:rPr>
              <a:t>4</a:t>
            </a:r>
            <a:r>
              <a:rPr lang="ru-RU" sz="2400" b="0" strike="noStrike" spc="-1" dirty="0">
                <a:latin typeface="Comic Sans MS"/>
              </a:rPr>
              <a:t>+ ……+</a:t>
            </a:r>
            <a:r>
              <a:rPr lang="en-US" sz="2400" b="0" strike="noStrike" spc="-1" dirty="0" err="1">
                <a:latin typeface="Comic Sans MS"/>
              </a:rPr>
              <a:t>b</a:t>
            </a:r>
            <a:r>
              <a:rPr lang="en-US" sz="2400" b="0" strike="noStrike" spc="-1" baseline="-25000" dirty="0" err="1">
                <a:latin typeface="Comic Sans MS"/>
              </a:rPr>
              <a:t>n</a:t>
            </a:r>
            <a:r>
              <a:rPr lang="en-US" sz="2400" b="0" strike="noStrike" spc="-1" dirty="0">
                <a:latin typeface="Comic Sans MS"/>
              </a:rPr>
              <a:t> + </a:t>
            </a:r>
            <a:r>
              <a:rPr lang="en-US" sz="2400" b="0" strike="noStrike" spc="-1" dirty="0" err="1">
                <a:latin typeface="Comic Sans MS"/>
              </a:rPr>
              <a:t>d</a:t>
            </a:r>
            <a:r>
              <a:rPr lang="en-US" sz="2400" b="0" strike="noStrike" spc="-1" baseline="-25000" dirty="0" err="1">
                <a:latin typeface="Comic Sans MS"/>
              </a:rPr>
              <a:t>n</a:t>
            </a:r>
            <a:r>
              <a:rPr lang="en-US" sz="2400" b="0" strike="noStrike" spc="-1" dirty="0">
                <a:latin typeface="Comic Sans MS"/>
                <a:ea typeface="Times New Roman"/>
              </a:rPr>
              <a:t>·</a:t>
            </a:r>
            <a:r>
              <a:rPr lang="en-US" sz="2400" b="0" strike="noStrike" spc="-1" dirty="0">
                <a:latin typeface="Comic Sans MS"/>
              </a:rPr>
              <a:t> q   (2)</a:t>
            </a:r>
            <a:endParaRPr lang="en-US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  <a:defRPr/>
            </a:pPr>
            <a:r>
              <a:rPr lang="en-US" sz="2400" b="0" strike="noStrike" spc="-1" dirty="0">
                <a:latin typeface="Comic Sans MS"/>
              </a:rPr>
              <a:t>  </a:t>
            </a:r>
            <a:r>
              <a:rPr lang="ru-RU" sz="2400" b="0" strike="noStrike" spc="-1" dirty="0">
                <a:latin typeface="Comic Sans MS"/>
              </a:rPr>
              <a:t> </a:t>
            </a:r>
          </a:p>
          <a:p>
            <a:pPr>
              <a:lnSpc>
                <a:spcPct val="100000"/>
              </a:lnSpc>
              <a:defRPr/>
            </a:pPr>
            <a:r>
              <a:rPr lang="ru-RU" sz="2400" b="0" strike="noStrike" spc="-1" dirty="0">
                <a:latin typeface="Comic Sans MS"/>
              </a:rPr>
              <a:t>Вычтем </a:t>
            </a:r>
            <a:r>
              <a:rPr lang="ru-RU" sz="2400" b="0" strike="noStrike" spc="-1" dirty="0" err="1">
                <a:latin typeface="Comic Sans MS"/>
              </a:rPr>
              <a:t>почленно</a:t>
            </a:r>
            <a:r>
              <a:rPr lang="ru-RU" sz="2400" b="0" strike="noStrike" spc="-1" dirty="0">
                <a:latin typeface="Comic Sans MS"/>
              </a:rPr>
              <a:t> из  (2) равенство (1) и приведем подобные члены :</a:t>
            </a:r>
            <a:r>
              <a:rPr lang="en-US" sz="2400" b="0" strike="noStrike" spc="-1" dirty="0">
                <a:latin typeface="Comic Sans MS"/>
              </a:rPr>
              <a:t> </a:t>
            </a:r>
            <a:r>
              <a:rPr lang="en-US" sz="2400" b="0" strike="noStrike" spc="-1" dirty="0" err="1">
                <a:latin typeface="Comic Sans MS"/>
              </a:rPr>
              <a:t>S</a:t>
            </a:r>
            <a:r>
              <a:rPr lang="en-US" sz="2400" b="0" strike="noStrike" spc="-1" baseline="-25000" dirty="0" err="1">
                <a:latin typeface="Comic Sans MS"/>
              </a:rPr>
              <a:t>n</a:t>
            </a:r>
            <a:r>
              <a:rPr lang="en-US" sz="2400" b="0" strike="noStrike" spc="-1" dirty="0" err="1">
                <a:latin typeface="Comic Sans MS"/>
                <a:ea typeface="Times New Roman"/>
              </a:rPr>
              <a:t>·</a:t>
            </a:r>
            <a:r>
              <a:rPr lang="en-US" sz="2400" b="0" strike="noStrike" spc="-1" dirty="0" err="1">
                <a:latin typeface="Comic Sans MS"/>
              </a:rPr>
              <a:t>q</a:t>
            </a:r>
            <a:r>
              <a:rPr lang="en-US" sz="2400" b="0" strike="noStrike" spc="-1" dirty="0">
                <a:latin typeface="Comic Sans MS"/>
              </a:rPr>
              <a:t> – </a:t>
            </a:r>
            <a:r>
              <a:rPr lang="en-US" sz="2400" b="0" strike="noStrike" spc="-1" dirty="0" err="1">
                <a:latin typeface="Comic Sans MS"/>
              </a:rPr>
              <a:t>S</a:t>
            </a:r>
            <a:r>
              <a:rPr lang="en-US" sz="2400" b="0" strike="noStrike" spc="-1" baseline="-25000" dirty="0" err="1">
                <a:latin typeface="Comic Sans MS"/>
              </a:rPr>
              <a:t>n</a:t>
            </a:r>
            <a:r>
              <a:rPr lang="en-US" sz="2400" b="0" strike="noStrike" spc="-1" dirty="0">
                <a:latin typeface="Comic Sans MS"/>
              </a:rPr>
              <a:t> = (b</a:t>
            </a:r>
            <a:r>
              <a:rPr lang="en-US" sz="2400" b="0" strike="noStrike" spc="-1" baseline="-25000" dirty="0">
                <a:latin typeface="Comic Sans MS"/>
              </a:rPr>
              <a:t>2</a:t>
            </a:r>
            <a:r>
              <a:rPr lang="en-US" sz="2400" b="0" strike="noStrike" spc="-1" dirty="0">
                <a:latin typeface="Comic Sans MS"/>
              </a:rPr>
              <a:t>+b</a:t>
            </a:r>
            <a:r>
              <a:rPr lang="en-US" sz="2400" b="0" strike="noStrike" spc="-1" baseline="-25000" dirty="0">
                <a:latin typeface="Comic Sans MS"/>
              </a:rPr>
              <a:t>3</a:t>
            </a:r>
            <a:r>
              <a:rPr lang="en-US" sz="2400" b="0" strike="noStrike" spc="-1" dirty="0">
                <a:latin typeface="Comic Sans MS"/>
              </a:rPr>
              <a:t>+b</a:t>
            </a:r>
            <a:r>
              <a:rPr lang="en-US" sz="2400" b="0" strike="noStrike" spc="-1" baseline="-25000" dirty="0">
                <a:latin typeface="Comic Sans MS"/>
              </a:rPr>
              <a:t>4</a:t>
            </a:r>
            <a:r>
              <a:rPr lang="en-US" sz="2400" b="0" strike="noStrike" spc="-1" dirty="0">
                <a:latin typeface="Comic Sans MS"/>
              </a:rPr>
              <a:t>+</a:t>
            </a:r>
            <a:r>
              <a:rPr lang="ru-RU" sz="2400" b="0" strike="noStrike" spc="-1" dirty="0">
                <a:latin typeface="Comic Sans MS"/>
              </a:rPr>
              <a:t>….+</a:t>
            </a:r>
            <a:r>
              <a:rPr lang="en-US" sz="2400" b="0" strike="noStrike" spc="-1" dirty="0" err="1">
                <a:latin typeface="Comic Sans MS"/>
              </a:rPr>
              <a:t>b</a:t>
            </a:r>
            <a:r>
              <a:rPr lang="en-US" sz="2400" b="0" strike="noStrike" spc="-1" baseline="-25000" dirty="0" err="1">
                <a:latin typeface="Comic Sans MS"/>
              </a:rPr>
              <a:t>n</a:t>
            </a:r>
            <a:r>
              <a:rPr lang="en-US" sz="2400" b="0" strike="noStrike" spc="-1" dirty="0" err="1">
                <a:latin typeface="Comic Sans MS"/>
              </a:rPr>
              <a:t>+b</a:t>
            </a:r>
            <a:r>
              <a:rPr lang="en-US" sz="2400" b="0" strike="noStrike" spc="-1" baseline="-25000" dirty="0" err="1">
                <a:latin typeface="Comic Sans MS"/>
              </a:rPr>
              <a:t>n</a:t>
            </a:r>
            <a:r>
              <a:rPr lang="en-US" sz="2400" b="0" strike="noStrike" spc="-1" dirty="0" err="1">
                <a:latin typeface="Comic Sans MS"/>
                <a:ea typeface="Times New Roman"/>
              </a:rPr>
              <a:t>·</a:t>
            </a:r>
            <a:r>
              <a:rPr lang="en-US" sz="2400" b="0" strike="noStrike" spc="-1" dirty="0" err="1">
                <a:latin typeface="Comic Sans MS"/>
              </a:rPr>
              <a:t>q</a:t>
            </a:r>
            <a:r>
              <a:rPr lang="en-US" sz="2400" b="0" strike="noStrike" spc="-1" dirty="0">
                <a:latin typeface="Comic Sans MS"/>
              </a:rPr>
              <a:t>) – (b</a:t>
            </a:r>
            <a:r>
              <a:rPr lang="en-US" sz="2400" b="0" strike="noStrike" spc="-1" baseline="-25000" dirty="0">
                <a:latin typeface="Comic Sans MS"/>
              </a:rPr>
              <a:t>1</a:t>
            </a:r>
            <a:r>
              <a:rPr lang="en-US" sz="2400" b="0" strike="noStrike" spc="-1" dirty="0">
                <a:latin typeface="Comic Sans MS"/>
              </a:rPr>
              <a:t>+b</a:t>
            </a:r>
            <a:r>
              <a:rPr lang="en-US" sz="2400" b="0" strike="noStrike" spc="-1" baseline="-25000" dirty="0">
                <a:latin typeface="Comic Sans MS"/>
              </a:rPr>
              <a:t>2</a:t>
            </a:r>
            <a:r>
              <a:rPr lang="en-US" sz="2400" b="0" strike="noStrike" spc="-1" dirty="0">
                <a:latin typeface="Comic Sans MS"/>
              </a:rPr>
              <a:t>+b</a:t>
            </a:r>
            <a:r>
              <a:rPr lang="en-US" sz="2400" b="0" strike="noStrike" spc="-1" baseline="-25000" dirty="0">
                <a:latin typeface="Comic Sans MS"/>
              </a:rPr>
              <a:t>3</a:t>
            </a:r>
            <a:r>
              <a:rPr lang="en-US" sz="2400" b="0" strike="noStrike" spc="-1" dirty="0">
                <a:latin typeface="Comic Sans MS"/>
              </a:rPr>
              <a:t>+</a:t>
            </a:r>
            <a:r>
              <a:rPr lang="ru-RU" sz="2400" b="0" strike="noStrike" spc="-1" dirty="0">
                <a:latin typeface="Comic Sans MS"/>
              </a:rPr>
              <a:t>…..+</a:t>
            </a:r>
            <a:r>
              <a:rPr lang="en-US" sz="2400" b="0" strike="noStrike" spc="-1" dirty="0" err="1">
                <a:latin typeface="Comic Sans MS"/>
              </a:rPr>
              <a:t>b</a:t>
            </a:r>
            <a:r>
              <a:rPr lang="en-US" sz="2400" b="0" strike="noStrike" spc="-1" baseline="-25000" dirty="0" err="1">
                <a:latin typeface="Comic Sans MS"/>
              </a:rPr>
              <a:t>n</a:t>
            </a:r>
            <a:r>
              <a:rPr lang="en-US" sz="2400" b="0" strike="noStrike" spc="-1" dirty="0">
                <a:latin typeface="Comic Sans MS"/>
              </a:rPr>
              <a:t>) = </a:t>
            </a:r>
            <a:r>
              <a:rPr lang="en-US" sz="2400" b="0" strike="noStrike" spc="-1" dirty="0" err="1">
                <a:latin typeface="Comic Sans MS"/>
              </a:rPr>
              <a:t>b</a:t>
            </a:r>
            <a:r>
              <a:rPr lang="en-US" sz="2400" b="0" strike="noStrike" spc="-1" baseline="-25000" dirty="0" err="1">
                <a:latin typeface="Comic Sans MS"/>
              </a:rPr>
              <a:t>n</a:t>
            </a:r>
            <a:r>
              <a:rPr lang="en-US" sz="2400" b="0" strike="noStrike" spc="-1" dirty="0" err="1">
                <a:latin typeface="Comic Sans MS"/>
                <a:ea typeface="Times New Roman"/>
              </a:rPr>
              <a:t>·</a:t>
            </a:r>
            <a:r>
              <a:rPr lang="en-US" sz="2400" b="0" strike="noStrike" spc="-1" dirty="0" err="1">
                <a:latin typeface="Comic Sans MS"/>
              </a:rPr>
              <a:t>q</a:t>
            </a:r>
            <a:r>
              <a:rPr lang="en-US" sz="2400" b="0" strike="noStrike" spc="-1" dirty="0">
                <a:latin typeface="Comic Sans MS"/>
              </a:rPr>
              <a:t> – b</a:t>
            </a:r>
            <a:r>
              <a:rPr lang="en-US" sz="2400" b="0" strike="noStrike" spc="-1" baseline="-25000" dirty="0">
                <a:latin typeface="Comic Sans MS"/>
              </a:rPr>
              <a:t>1</a:t>
            </a:r>
            <a:r>
              <a:rPr lang="ru-RU" sz="2400" b="0" strike="noStrike" spc="-1" baseline="-25000" dirty="0">
                <a:latin typeface="Comic Sans MS"/>
              </a:rPr>
              <a:t>   </a:t>
            </a:r>
            <a:r>
              <a:rPr lang="ru-RU" sz="2400" b="1" strike="noStrike" spc="-1" dirty="0">
                <a:latin typeface="Symbol"/>
                <a:ea typeface="Symbol"/>
              </a:rPr>
              <a:t></a:t>
            </a:r>
            <a:r>
              <a:rPr lang="ru-RU" sz="2400" b="1" strike="noStrike" spc="-1" dirty="0">
                <a:latin typeface="Comic Sans MS"/>
              </a:rPr>
              <a:t>  </a:t>
            </a:r>
            <a:r>
              <a:rPr lang="en-US" sz="2400" b="0" strike="noStrike" spc="-1" dirty="0" err="1">
                <a:latin typeface="Comic Sans MS"/>
              </a:rPr>
              <a:t>S</a:t>
            </a:r>
            <a:r>
              <a:rPr lang="en-US" sz="2400" b="0" strike="noStrike" spc="-1" baseline="-25000" dirty="0" err="1">
                <a:latin typeface="Comic Sans MS"/>
              </a:rPr>
              <a:t>n</a:t>
            </a:r>
            <a:r>
              <a:rPr lang="en-US" sz="2400" b="0" strike="noStrike" spc="-1" dirty="0">
                <a:latin typeface="Comic Sans MS"/>
              </a:rPr>
              <a:t>(q – 1) = </a:t>
            </a:r>
            <a:r>
              <a:rPr lang="en-US" sz="2400" b="0" strike="noStrike" spc="-1" dirty="0" err="1">
                <a:latin typeface="Comic Sans MS"/>
              </a:rPr>
              <a:t>b</a:t>
            </a:r>
            <a:r>
              <a:rPr lang="en-US" sz="2400" b="0" strike="noStrike" spc="-1" baseline="-25000" dirty="0" err="1">
                <a:latin typeface="Comic Sans MS"/>
              </a:rPr>
              <a:t>n</a:t>
            </a:r>
            <a:r>
              <a:rPr lang="en-US" sz="2400" b="0" strike="noStrike" spc="-1" dirty="0" err="1">
                <a:latin typeface="Comic Sans MS"/>
                <a:ea typeface="Times New Roman"/>
              </a:rPr>
              <a:t>·</a:t>
            </a:r>
            <a:r>
              <a:rPr lang="en-US" sz="2400" b="0" strike="noStrike" spc="-1" dirty="0" err="1">
                <a:latin typeface="Comic Sans MS"/>
              </a:rPr>
              <a:t>q</a:t>
            </a:r>
            <a:r>
              <a:rPr lang="en-US" sz="2400" b="0" strike="noStrike" spc="-1" dirty="0">
                <a:latin typeface="Comic Sans MS"/>
              </a:rPr>
              <a:t> – b</a:t>
            </a:r>
            <a:r>
              <a:rPr lang="en-US" sz="2400" b="0" strike="noStrike" spc="-1" baseline="-25000" dirty="0">
                <a:latin typeface="Comic Sans MS"/>
              </a:rPr>
              <a:t>1</a:t>
            </a:r>
            <a:r>
              <a:rPr lang="ru-RU" sz="2400" b="0" strike="noStrike" spc="-1" baseline="-25000" dirty="0">
                <a:latin typeface="Comic Sans MS"/>
              </a:rPr>
              <a:t>  </a:t>
            </a:r>
            <a:endParaRPr lang="en-US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  <a:defRPr/>
            </a:pPr>
            <a:r>
              <a:rPr lang="ru-RU" sz="2400" b="0" strike="noStrike" spc="-1" baseline="-25000" dirty="0">
                <a:latin typeface="Comic Sans MS"/>
              </a:rPr>
              <a:t>           </a:t>
            </a:r>
            <a:endParaRPr lang="en-US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  <a:defRPr/>
            </a:pPr>
            <a:r>
              <a:rPr lang="en-US" sz="2400" b="1" strike="noStrike" spc="-1" dirty="0">
                <a:solidFill>
                  <a:srgbClr val="993300"/>
                </a:solidFill>
                <a:latin typeface="Comic Sans MS"/>
              </a:rPr>
              <a:t>               </a:t>
            </a:r>
            <a:r>
              <a:rPr lang="en-US" sz="4000" b="1" strike="noStrike" spc="-1" dirty="0" err="1">
                <a:solidFill>
                  <a:srgbClr val="FF3300"/>
                </a:solidFill>
                <a:latin typeface="Comic Sans MS"/>
              </a:rPr>
              <a:t>S</a:t>
            </a:r>
            <a:r>
              <a:rPr lang="en-US" sz="4000" b="1" strike="noStrike" spc="-1" baseline="-25000" dirty="0" err="1">
                <a:solidFill>
                  <a:srgbClr val="FF3300"/>
                </a:solidFill>
                <a:latin typeface="Comic Sans MS"/>
              </a:rPr>
              <a:t>n</a:t>
            </a:r>
            <a:r>
              <a:rPr lang="en-US" sz="4000" b="1" strike="noStrike" spc="-1" dirty="0">
                <a:solidFill>
                  <a:srgbClr val="FF3300"/>
                </a:solidFill>
                <a:latin typeface="Comic Sans MS"/>
              </a:rPr>
              <a:t> = </a:t>
            </a:r>
            <a:r>
              <a:rPr lang="ru-RU" sz="4000" b="1" strike="noStrike" spc="-1" dirty="0">
                <a:solidFill>
                  <a:srgbClr val="FF3300"/>
                </a:solidFill>
                <a:latin typeface="Comic Sans MS"/>
              </a:rPr>
              <a:t>(</a:t>
            </a:r>
            <a:r>
              <a:rPr lang="en-US" sz="4000" b="1" strike="noStrike" spc="-1" dirty="0" err="1">
                <a:solidFill>
                  <a:srgbClr val="FF3300"/>
                </a:solidFill>
                <a:latin typeface="Comic Sans MS"/>
              </a:rPr>
              <a:t>b</a:t>
            </a:r>
            <a:r>
              <a:rPr lang="en-US" sz="4000" b="1" strike="noStrike" spc="-1" baseline="-25000" dirty="0" err="1">
                <a:solidFill>
                  <a:srgbClr val="FF3300"/>
                </a:solidFill>
                <a:latin typeface="Comic Sans MS"/>
              </a:rPr>
              <a:t>n</a:t>
            </a:r>
            <a:r>
              <a:rPr lang="en-US" sz="4000" b="1" strike="noStrike" spc="-1" dirty="0" err="1">
                <a:solidFill>
                  <a:srgbClr val="FF3300"/>
                </a:solidFill>
                <a:latin typeface="Comic Sans MS"/>
                <a:ea typeface="Times New Roman"/>
              </a:rPr>
              <a:t>·</a:t>
            </a:r>
            <a:r>
              <a:rPr lang="en-US" sz="4000" b="1" strike="noStrike" spc="-1" dirty="0" err="1">
                <a:solidFill>
                  <a:srgbClr val="FF3300"/>
                </a:solidFill>
                <a:latin typeface="Comic Sans MS"/>
              </a:rPr>
              <a:t>q</a:t>
            </a:r>
            <a:r>
              <a:rPr lang="en-US" sz="4000" b="1" strike="noStrike" spc="-1" dirty="0">
                <a:solidFill>
                  <a:srgbClr val="FF3300"/>
                </a:solidFill>
                <a:latin typeface="Comic Sans MS"/>
              </a:rPr>
              <a:t> – b</a:t>
            </a:r>
            <a:r>
              <a:rPr lang="en-US" sz="4000" b="1" strike="noStrike" spc="-1" baseline="-25000" dirty="0">
                <a:solidFill>
                  <a:srgbClr val="FF3300"/>
                </a:solidFill>
                <a:latin typeface="Comic Sans MS"/>
              </a:rPr>
              <a:t>1</a:t>
            </a:r>
            <a:r>
              <a:rPr lang="ru-RU" sz="4000" b="1" strike="noStrike" spc="-1" dirty="0">
                <a:solidFill>
                  <a:srgbClr val="FF3300"/>
                </a:solidFill>
                <a:latin typeface="Comic Sans MS"/>
              </a:rPr>
              <a:t>)</a:t>
            </a:r>
            <a:r>
              <a:rPr lang="en-US" sz="4000" b="1" strike="noStrike" spc="-1" dirty="0">
                <a:solidFill>
                  <a:srgbClr val="FF3300"/>
                </a:solidFill>
                <a:latin typeface="Comic Sans MS"/>
              </a:rPr>
              <a:t> </a:t>
            </a:r>
            <a:endParaRPr lang="en-US" sz="4000" b="1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27984" y="5229200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spc="-1" dirty="0">
                <a:solidFill>
                  <a:srgbClr val="FF3300"/>
                </a:solidFill>
                <a:latin typeface="Comic Sans MS"/>
              </a:rPr>
              <a:t>q – 1</a:t>
            </a:r>
            <a:endParaRPr lang="ru-RU" sz="2800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3779912" y="5085184"/>
            <a:ext cx="26642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8 школа\Desktop\img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CustomShape 1"/>
          <p:cNvSpPr/>
          <p:nvPr/>
        </p:nvSpPr>
        <p:spPr bwMode="auto">
          <a:xfrm>
            <a:off x="971640" y="981000"/>
            <a:ext cx="7705800" cy="3787833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just">
              <a:lnSpc>
                <a:spcPct val="100000"/>
              </a:lnSpc>
              <a:defRPr/>
            </a:pPr>
            <a:r>
              <a:rPr lang="en-US" sz="2400" b="0" strike="noStrike" spc="-1" dirty="0">
                <a:solidFill>
                  <a:srgbClr val="000000"/>
                </a:solidFill>
                <a:latin typeface="Times New Roman"/>
              </a:rPr>
              <a:t>    </a:t>
            </a:r>
            <a:r>
              <a:rPr lang="en-US" sz="2400" b="0" strike="noStrike" spc="-1" dirty="0">
                <a:latin typeface="Comic Sans MS"/>
              </a:rPr>
              <a:t>-</a:t>
            </a:r>
            <a:r>
              <a:rPr lang="en-US" sz="2400" b="0" strike="noStrike" spc="-1" dirty="0" err="1">
                <a:latin typeface="Comic Sans MS"/>
              </a:rPr>
              <a:t>Как</a:t>
            </a:r>
            <a:r>
              <a:rPr lang="en-US" sz="2400" b="0" strike="noStrike" spc="-1" dirty="0">
                <a:latin typeface="Comic Sans MS"/>
              </a:rPr>
              <a:t> </a:t>
            </a:r>
            <a:r>
              <a:rPr lang="en-US" sz="2400" b="0" strike="noStrike" spc="-1" dirty="0" err="1">
                <a:latin typeface="Comic Sans MS"/>
              </a:rPr>
              <a:t>бы</a:t>
            </a:r>
            <a:r>
              <a:rPr lang="en-US" sz="2400" b="0" strike="noStrike" spc="-1" dirty="0">
                <a:latin typeface="Comic Sans MS"/>
              </a:rPr>
              <a:t> </a:t>
            </a:r>
            <a:r>
              <a:rPr lang="en-US" sz="2400" b="0" strike="noStrike" spc="-1" dirty="0" err="1">
                <a:latin typeface="Comic Sans MS"/>
              </a:rPr>
              <a:t>велико</a:t>
            </a:r>
            <a:r>
              <a:rPr lang="en-US" sz="2400" b="0" strike="noStrike" spc="-1" dirty="0">
                <a:latin typeface="Comic Sans MS"/>
              </a:rPr>
              <a:t> </a:t>
            </a:r>
            <a:r>
              <a:rPr lang="en-US" sz="2400" b="0" strike="noStrike" spc="-1" dirty="0" err="1">
                <a:latin typeface="Comic Sans MS"/>
              </a:rPr>
              <a:t>оно</a:t>
            </a:r>
            <a:r>
              <a:rPr lang="en-US" sz="2400" b="0" strike="noStrike" spc="-1" dirty="0">
                <a:latin typeface="Comic Sans MS"/>
              </a:rPr>
              <a:t> </a:t>
            </a:r>
            <a:r>
              <a:rPr lang="en-US" sz="2400" b="0" strike="noStrike" spc="-1" dirty="0" err="1">
                <a:latin typeface="Comic Sans MS"/>
              </a:rPr>
              <a:t>ни</a:t>
            </a:r>
            <a:r>
              <a:rPr lang="en-US" sz="2400" b="0" strike="noStrike" spc="-1" dirty="0">
                <a:latin typeface="Comic Sans MS"/>
              </a:rPr>
              <a:t> </a:t>
            </a:r>
            <a:r>
              <a:rPr lang="en-US" sz="2400" b="0" strike="noStrike" spc="-1" dirty="0" err="1">
                <a:latin typeface="Comic Sans MS"/>
              </a:rPr>
              <a:t>было</a:t>
            </a:r>
            <a:r>
              <a:rPr lang="en-US" sz="2400" b="0" strike="noStrike" spc="-1" dirty="0">
                <a:latin typeface="Comic Sans MS"/>
              </a:rPr>
              <a:t>, - </a:t>
            </a:r>
            <a:r>
              <a:rPr lang="en-US" sz="2400" b="0" strike="noStrike" spc="-1" dirty="0" err="1">
                <a:latin typeface="Comic Sans MS"/>
              </a:rPr>
              <a:t>надменно</a:t>
            </a:r>
            <a:r>
              <a:rPr lang="en-US" sz="2400" b="0" strike="noStrike" spc="-1" dirty="0">
                <a:latin typeface="Comic Sans MS"/>
              </a:rPr>
              <a:t> </a:t>
            </a:r>
            <a:r>
              <a:rPr lang="en-US" sz="2400" b="0" strike="noStrike" spc="-1" dirty="0" err="1">
                <a:latin typeface="Comic Sans MS"/>
              </a:rPr>
              <a:t>перебил</a:t>
            </a:r>
            <a:r>
              <a:rPr lang="en-US" sz="2400" b="0" strike="noStrike" spc="-1" dirty="0">
                <a:latin typeface="Comic Sans MS"/>
              </a:rPr>
              <a:t> </a:t>
            </a:r>
            <a:r>
              <a:rPr lang="en-US" sz="2400" b="0" strike="noStrike" spc="-1" dirty="0" err="1">
                <a:latin typeface="Comic Sans MS"/>
              </a:rPr>
              <a:t>царь</a:t>
            </a:r>
            <a:r>
              <a:rPr lang="en-US" sz="2400" b="0" strike="noStrike" spc="-1" dirty="0">
                <a:latin typeface="Comic Sans MS"/>
              </a:rPr>
              <a:t>, - </a:t>
            </a:r>
            <a:r>
              <a:rPr lang="en-US" sz="2400" b="0" strike="noStrike" spc="-1" dirty="0" err="1">
                <a:latin typeface="Comic Sans MS"/>
              </a:rPr>
              <a:t>житницы</a:t>
            </a:r>
            <a:r>
              <a:rPr lang="en-US" sz="2400" b="0" strike="noStrike" spc="-1" dirty="0">
                <a:latin typeface="Comic Sans MS"/>
              </a:rPr>
              <a:t> </a:t>
            </a:r>
            <a:r>
              <a:rPr lang="en-US" sz="2400" b="0" strike="noStrike" spc="-1" dirty="0" err="1">
                <a:latin typeface="Comic Sans MS"/>
              </a:rPr>
              <a:t>мои</a:t>
            </a:r>
            <a:r>
              <a:rPr lang="en-US" sz="2400" b="0" strike="noStrike" spc="-1" dirty="0">
                <a:latin typeface="Comic Sans MS"/>
              </a:rPr>
              <a:t> </a:t>
            </a:r>
            <a:r>
              <a:rPr lang="en-US" sz="2400" b="0" strike="noStrike" spc="-1" dirty="0" err="1">
                <a:latin typeface="Comic Sans MS"/>
              </a:rPr>
              <a:t>не</a:t>
            </a:r>
            <a:r>
              <a:rPr lang="en-US" sz="2400" b="0" strike="noStrike" spc="-1" dirty="0">
                <a:latin typeface="Comic Sans MS"/>
              </a:rPr>
              <a:t> </a:t>
            </a:r>
            <a:r>
              <a:rPr lang="en-US" sz="2400" b="0" strike="noStrike" spc="-1" dirty="0" err="1">
                <a:latin typeface="Comic Sans MS"/>
              </a:rPr>
              <a:t>оскудеют</a:t>
            </a:r>
            <a:r>
              <a:rPr lang="en-US" sz="2400" b="0" strike="noStrike" spc="-1" dirty="0">
                <a:latin typeface="Comic Sans MS"/>
              </a:rPr>
              <a:t>. </a:t>
            </a:r>
            <a:r>
              <a:rPr lang="en-US" sz="2400" b="0" strike="noStrike" spc="-1" dirty="0" err="1">
                <a:latin typeface="Comic Sans MS"/>
              </a:rPr>
              <a:t>Награда</a:t>
            </a:r>
            <a:r>
              <a:rPr lang="en-US" sz="2400" b="0" strike="noStrike" spc="-1" dirty="0">
                <a:latin typeface="Comic Sans MS"/>
              </a:rPr>
              <a:t> </a:t>
            </a:r>
            <a:r>
              <a:rPr lang="en-US" sz="2400" b="0" strike="noStrike" spc="-1" dirty="0" err="1">
                <a:latin typeface="Comic Sans MS"/>
              </a:rPr>
              <a:t>обещана</a:t>
            </a:r>
            <a:r>
              <a:rPr lang="en-US" sz="2400" b="0" strike="noStrike" spc="-1" dirty="0">
                <a:latin typeface="Comic Sans MS"/>
              </a:rPr>
              <a:t> и </a:t>
            </a:r>
            <a:r>
              <a:rPr lang="en-US" sz="2400" b="0" strike="noStrike" spc="-1" dirty="0" err="1">
                <a:latin typeface="Comic Sans MS"/>
              </a:rPr>
              <a:t>должна</a:t>
            </a:r>
            <a:r>
              <a:rPr lang="en-US" sz="2400" b="0" strike="noStrike" spc="-1" dirty="0">
                <a:latin typeface="Comic Sans MS"/>
              </a:rPr>
              <a:t> </a:t>
            </a:r>
            <a:r>
              <a:rPr lang="en-US" sz="2400" b="0" strike="noStrike" spc="-1" dirty="0" err="1">
                <a:latin typeface="Comic Sans MS"/>
              </a:rPr>
              <a:t>быть</a:t>
            </a:r>
            <a:r>
              <a:rPr lang="en-US" sz="2400" b="0" strike="noStrike" spc="-1" dirty="0">
                <a:latin typeface="Comic Sans MS"/>
              </a:rPr>
              <a:t> </a:t>
            </a:r>
            <a:r>
              <a:rPr lang="en-US" sz="2400" b="0" strike="noStrike" spc="-1" dirty="0" err="1">
                <a:latin typeface="Comic Sans MS"/>
              </a:rPr>
              <a:t>выдана</a:t>
            </a:r>
            <a:r>
              <a:rPr lang="en-US" sz="2400" b="0" strike="noStrike" spc="-1" dirty="0">
                <a:latin typeface="Comic Sans MS"/>
              </a:rPr>
              <a:t>..</a:t>
            </a:r>
            <a:endParaRPr lang="en-US" sz="24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  <a:defRPr/>
            </a:pPr>
            <a:r>
              <a:rPr lang="en-US" sz="2400" b="0" strike="noStrike" spc="-1" dirty="0">
                <a:latin typeface="Comic Sans MS"/>
              </a:rPr>
              <a:t>   - </a:t>
            </a:r>
            <a:r>
              <a:rPr lang="en-US" sz="2400" b="0" strike="noStrike" spc="-1" dirty="0" err="1">
                <a:latin typeface="Comic Sans MS"/>
              </a:rPr>
              <a:t>Не</a:t>
            </a:r>
            <a:r>
              <a:rPr lang="en-US" sz="2400" b="0" strike="noStrike" spc="-1" dirty="0">
                <a:latin typeface="Comic Sans MS"/>
              </a:rPr>
              <a:t> в </a:t>
            </a:r>
            <a:r>
              <a:rPr lang="en-US" sz="2400" b="0" strike="noStrike" spc="-1" dirty="0" err="1">
                <a:latin typeface="Comic Sans MS"/>
              </a:rPr>
              <a:t>твоей</a:t>
            </a:r>
            <a:r>
              <a:rPr lang="en-US" sz="2400" b="0" strike="noStrike" spc="-1" dirty="0">
                <a:latin typeface="Comic Sans MS"/>
              </a:rPr>
              <a:t> </a:t>
            </a:r>
            <a:r>
              <a:rPr lang="en-US" sz="2400" b="0" strike="noStrike" spc="-1" dirty="0" err="1">
                <a:latin typeface="Comic Sans MS"/>
              </a:rPr>
              <a:t>власти</a:t>
            </a:r>
            <a:r>
              <a:rPr lang="en-US" sz="2400" b="0" strike="noStrike" spc="-1" dirty="0">
                <a:latin typeface="Comic Sans MS"/>
              </a:rPr>
              <a:t>, </a:t>
            </a:r>
            <a:r>
              <a:rPr lang="en-US" sz="2400" b="0" strike="noStrike" spc="-1" dirty="0" err="1">
                <a:latin typeface="Comic Sans MS"/>
              </a:rPr>
              <a:t>повелитель</a:t>
            </a:r>
            <a:r>
              <a:rPr lang="en-US" sz="2400" b="0" strike="noStrike" spc="-1" dirty="0">
                <a:latin typeface="Comic Sans MS"/>
              </a:rPr>
              <a:t>, </a:t>
            </a:r>
            <a:r>
              <a:rPr lang="en-US" sz="2400" b="0" strike="noStrike" spc="-1" dirty="0" err="1">
                <a:latin typeface="Comic Sans MS"/>
              </a:rPr>
              <a:t>исполнять</a:t>
            </a:r>
            <a:r>
              <a:rPr lang="en-US" sz="2400" b="0" strike="noStrike" spc="-1" dirty="0">
                <a:latin typeface="Comic Sans MS"/>
              </a:rPr>
              <a:t> </a:t>
            </a:r>
            <a:r>
              <a:rPr lang="en-US" sz="2400" b="0" strike="noStrike" spc="-1" dirty="0" err="1">
                <a:latin typeface="Comic Sans MS"/>
              </a:rPr>
              <a:t>подобные</a:t>
            </a:r>
            <a:r>
              <a:rPr lang="en-US" sz="2400" b="0" strike="noStrike" spc="-1" dirty="0">
                <a:latin typeface="Comic Sans MS"/>
              </a:rPr>
              <a:t> </a:t>
            </a:r>
            <a:r>
              <a:rPr lang="en-US" sz="2400" b="0" strike="noStrike" spc="-1" dirty="0" err="1">
                <a:latin typeface="Comic Sans MS"/>
              </a:rPr>
              <a:t>желания</a:t>
            </a:r>
            <a:r>
              <a:rPr lang="en-US" sz="2400" b="0" strike="noStrike" spc="-1" dirty="0">
                <a:latin typeface="Comic Sans MS"/>
              </a:rPr>
              <a:t>. </a:t>
            </a:r>
            <a:r>
              <a:rPr lang="en-US" sz="2400" b="0" strike="noStrike" spc="-1" dirty="0" err="1">
                <a:latin typeface="Comic Sans MS"/>
              </a:rPr>
              <a:t>Во</a:t>
            </a:r>
            <a:r>
              <a:rPr lang="en-US" sz="2400" b="0" strike="noStrike" spc="-1" dirty="0">
                <a:latin typeface="Comic Sans MS"/>
              </a:rPr>
              <a:t> </a:t>
            </a:r>
            <a:r>
              <a:rPr lang="en-US" sz="2400" b="0" strike="noStrike" spc="-1" dirty="0" err="1">
                <a:latin typeface="Comic Sans MS"/>
              </a:rPr>
              <a:t>всех</a:t>
            </a:r>
            <a:r>
              <a:rPr lang="en-US" sz="2400" b="0" strike="noStrike" spc="-1" dirty="0">
                <a:latin typeface="Comic Sans MS"/>
              </a:rPr>
              <a:t> </a:t>
            </a:r>
            <a:r>
              <a:rPr lang="en-US" sz="2400" b="0" strike="noStrike" spc="-1" dirty="0" err="1">
                <a:latin typeface="Comic Sans MS"/>
              </a:rPr>
              <a:t>амбарах</a:t>
            </a:r>
            <a:r>
              <a:rPr lang="en-US" sz="2400" b="0" strike="noStrike" spc="-1" dirty="0">
                <a:latin typeface="Comic Sans MS"/>
              </a:rPr>
              <a:t> </a:t>
            </a:r>
            <a:r>
              <a:rPr lang="en-US" sz="2400" b="0" strike="noStrike" spc="-1" dirty="0" err="1">
                <a:latin typeface="Comic Sans MS"/>
              </a:rPr>
              <a:t>твоих</a:t>
            </a:r>
            <a:r>
              <a:rPr lang="en-US" sz="2400" b="0" strike="noStrike" spc="-1" dirty="0">
                <a:latin typeface="Comic Sans MS"/>
              </a:rPr>
              <a:t> </a:t>
            </a:r>
            <a:r>
              <a:rPr lang="en-US" sz="2400" b="0" strike="noStrike" spc="-1" dirty="0" err="1">
                <a:latin typeface="Comic Sans MS"/>
              </a:rPr>
              <a:t>нет</a:t>
            </a:r>
            <a:r>
              <a:rPr lang="en-US" sz="2400" b="0" strike="noStrike" spc="-1" dirty="0">
                <a:latin typeface="Comic Sans MS"/>
              </a:rPr>
              <a:t> </a:t>
            </a:r>
            <a:r>
              <a:rPr lang="en-US" sz="2400" b="0" strike="noStrike" spc="-1" dirty="0" err="1">
                <a:latin typeface="Comic Sans MS"/>
              </a:rPr>
              <a:t>такого</a:t>
            </a:r>
            <a:r>
              <a:rPr lang="en-US" sz="2400" b="0" strike="noStrike" spc="-1" dirty="0">
                <a:latin typeface="Comic Sans MS"/>
              </a:rPr>
              <a:t> </a:t>
            </a:r>
            <a:r>
              <a:rPr lang="en-US" sz="2400" b="0" strike="noStrike" spc="-1" dirty="0" err="1">
                <a:latin typeface="Comic Sans MS"/>
              </a:rPr>
              <a:t>числа</a:t>
            </a:r>
            <a:r>
              <a:rPr lang="en-US" sz="2400" b="0" strike="noStrike" spc="-1" dirty="0">
                <a:latin typeface="Comic Sans MS"/>
              </a:rPr>
              <a:t> </a:t>
            </a:r>
            <a:r>
              <a:rPr lang="en-US" sz="2400" b="0" strike="noStrike" spc="-1" dirty="0" err="1">
                <a:latin typeface="Comic Sans MS"/>
              </a:rPr>
              <a:t>зерен</a:t>
            </a:r>
            <a:r>
              <a:rPr lang="en-US" sz="2400" b="0" strike="noStrike" spc="-1" dirty="0">
                <a:latin typeface="Comic Sans MS"/>
              </a:rPr>
              <a:t>, </a:t>
            </a:r>
            <a:r>
              <a:rPr lang="en-US" sz="2400" b="0" strike="noStrike" spc="-1" dirty="0" err="1">
                <a:latin typeface="Comic Sans MS"/>
              </a:rPr>
              <a:t>которое</a:t>
            </a:r>
            <a:r>
              <a:rPr lang="en-US" sz="2400" b="0" strike="noStrike" spc="-1" dirty="0">
                <a:latin typeface="Comic Sans MS"/>
              </a:rPr>
              <a:t> </a:t>
            </a:r>
            <a:r>
              <a:rPr lang="en-US" sz="2400" b="0" strike="noStrike" spc="-1" dirty="0" err="1">
                <a:latin typeface="Comic Sans MS"/>
              </a:rPr>
              <a:t>потребовал</a:t>
            </a:r>
            <a:r>
              <a:rPr lang="en-US" sz="2400" b="0" strike="noStrike" spc="-1" dirty="0">
                <a:latin typeface="Comic Sans MS"/>
              </a:rPr>
              <a:t> </a:t>
            </a:r>
            <a:r>
              <a:rPr lang="en-US" sz="2400" b="0" strike="noStrike" spc="-1" dirty="0" err="1">
                <a:latin typeface="Comic Sans MS"/>
              </a:rPr>
              <a:t>Сета</a:t>
            </a:r>
            <a:r>
              <a:rPr lang="en-US" sz="2400" b="0" strike="noStrike" spc="-1" dirty="0">
                <a:latin typeface="Comic Sans MS"/>
              </a:rPr>
              <a:t>. </a:t>
            </a:r>
            <a:r>
              <a:rPr lang="en-US" sz="2400" b="0" strike="noStrike" spc="-1" dirty="0" err="1">
                <a:latin typeface="Comic Sans MS"/>
              </a:rPr>
              <a:t>Нет</a:t>
            </a:r>
            <a:r>
              <a:rPr lang="en-US" sz="2400" b="0" strike="noStrike" spc="-1" dirty="0">
                <a:latin typeface="Comic Sans MS"/>
              </a:rPr>
              <a:t> </a:t>
            </a:r>
            <a:r>
              <a:rPr lang="en-US" sz="2400" b="0" strike="noStrike" spc="-1" dirty="0" err="1">
                <a:latin typeface="Comic Sans MS"/>
              </a:rPr>
              <a:t>его</a:t>
            </a:r>
            <a:r>
              <a:rPr lang="en-US" sz="2400" b="0" strike="noStrike" spc="-1" dirty="0">
                <a:latin typeface="Comic Sans MS"/>
              </a:rPr>
              <a:t> и в </a:t>
            </a:r>
            <a:r>
              <a:rPr lang="en-US" sz="2400" b="0" strike="noStrike" spc="-1" dirty="0" err="1">
                <a:latin typeface="Comic Sans MS"/>
              </a:rPr>
              <a:t>житницах</a:t>
            </a:r>
            <a:r>
              <a:rPr lang="en-US" sz="2400" b="0" strike="noStrike" spc="-1" dirty="0">
                <a:latin typeface="Comic Sans MS"/>
              </a:rPr>
              <a:t> </a:t>
            </a:r>
            <a:r>
              <a:rPr lang="en-US" sz="2400" b="0" strike="noStrike" spc="-1" dirty="0" err="1">
                <a:latin typeface="Comic Sans MS"/>
              </a:rPr>
              <a:t>целого</a:t>
            </a:r>
            <a:r>
              <a:rPr lang="en-US" sz="2400" b="0" strike="noStrike" spc="-1" dirty="0">
                <a:latin typeface="Comic Sans MS"/>
              </a:rPr>
              <a:t> </a:t>
            </a:r>
            <a:r>
              <a:rPr lang="en-US" sz="2400" b="0" strike="noStrike" spc="-1" dirty="0" err="1">
                <a:latin typeface="Comic Sans MS"/>
              </a:rPr>
              <a:t>царства</a:t>
            </a:r>
            <a:r>
              <a:rPr lang="en-US" sz="2400" b="0" strike="noStrike" spc="-1" dirty="0">
                <a:latin typeface="Comic Sans MS"/>
              </a:rPr>
              <a:t>. </a:t>
            </a:r>
            <a:r>
              <a:rPr lang="en-US" sz="2400" b="0" strike="noStrike" spc="-1" dirty="0" err="1">
                <a:latin typeface="Comic Sans MS"/>
              </a:rPr>
              <a:t>Не</a:t>
            </a:r>
            <a:r>
              <a:rPr lang="en-US" sz="2400" b="0" strike="noStrike" spc="-1" dirty="0">
                <a:latin typeface="Comic Sans MS"/>
              </a:rPr>
              <a:t> </a:t>
            </a:r>
            <a:r>
              <a:rPr lang="en-US" sz="2400" b="0" strike="noStrike" spc="-1" dirty="0" err="1">
                <a:latin typeface="Comic Sans MS"/>
              </a:rPr>
              <a:t>найдется</a:t>
            </a:r>
            <a:r>
              <a:rPr lang="en-US" sz="2400" b="0" strike="noStrike" spc="-1" dirty="0">
                <a:latin typeface="Comic Sans MS"/>
              </a:rPr>
              <a:t> </a:t>
            </a:r>
            <a:r>
              <a:rPr lang="en-US" sz="2400" b="0" strike="noStrike" spc="-1" dirty="0" err="1">
                <a:latin typeface="Comic Sans MS"/>
              </a:rPr>
              <a:t>такого</a:t>
            </a:r>
            <a:r>
              <a:rPr lang="en-US" sz="2400" b="0" strike="noStrike" spc="-1" dirty="0">
                <a:latin typeface="Comic Sans MS"/>
              </a:rPr>
              <a:t> </a:t>
            </a:r>
            <a:r>
              <a:rPr lang="en-US" sz="2400" b="0" strike="noStrike" spc="-1" dirty="0" err="1">
                <a:latin typeface="Comic Sans MS"/>
              </a:rPr>
              <a:t>числа</a:t>
            </a:r>
            <a:r>
              <a:rPr lang="en-US" sz="2400" b="0" strike="noStrike" spc="-1" dirty="0">
                <a:latin typeface="Comic Sans MS"/>
              </a:rPr>
              <a:t> </a:t>
            </a:r>
            <a:r>
              <a:rPr lang="en-US" sz="2400" b="0" strike="noStrike" spc="-1" dirty="0" err="1">
                <a:latin typeface="Comic Sans MS"/>
              </a:rPr>
              <a:t>зерен</a:t>
            </a:r>
            <a:r>
              <a:rPr lang="en-US" sz="2400" b="0" strike="noStrike" spc="-1" dirty="0">
                <a:latin typeface="Comic Sans MS"/>
              </a:rPr>
              <a:t> и </a:t>
            </a:r>
            <a:r>
              <a:rPr lang="en-US" sz="2400" b="0" strike="noStrike" spc="-1" dirty="0" err="1">
                <a:latin typeface="Comic Sans MS"/>
              </a:rPr>
              <a:t>на</a:t>
            </a:r>
            <a:r>
              <a:rPr lang="en-US" sz="2400" b="0" strike="noStrike" spc="-1" dirty="0">
                <a:latin typeface="Comic Sans MS"/>
              </a:rPr>
              <a:t> </a:t>
            </a:r>
            <a:r>
              <a:rPr lang="en-US" sz="2400" b="0" strike="noStrike" spc="-1" dirty="0" err="1">
                <a:latin typeface="Comic Sans MS"/>
              </a:rPr>
              <a:t>всем</a:t>
            </a:r>
            <a:r>
              <a:rPr lang="en-US" sz="2400" b="0" strike="noStrike" spc="-1" dirty="0">
                <a:latin typeface="Comic Sans MS"/>
              </a:rPr>
              <a:t> </a:t>
            </a:r>
            <a:r>
              <a:rPr lang="en-US" sz="2400" b="0" strike="noStrike" spc="-1" dirty="0" err="1">
                <a:latin typeface="Comic Sans MS"/>
              </a:rPr>
              <a:t>пространстве</a:t>
            </a:r>
            <a:r>
              <a:rPr lang="en-US" sz="2400" b="0" strike="noStrike" spc="-1" dirty="0">
                <a:latin typeface="Comic Sans MS"/>
              </a:rPr>
              <a:t> </a:t>
            </a:r>
            <a:r>
              <a:rPr lang="en-US" sz="2400" b="0" strike="noStrike" spc="-1" dirty="0" err="1">
                <a:latin typeface="Comic Sans MS"/>
              </a:rPr>
              <a:t>Земли</a:t>
            </a:r>
            <a:r>
              <a:rPr lang="en-US" sz="2400" b="0" strike="noStrike" spc="-1" dirty="0">
                <a:latin typeface="Comic Sans MS"/>
              </a:rPr>
              <a:t>. </a:t>
            </a:r>
            <a:endParaRPr lang="ru-RU" sz="2400" b="0" strike="noStrike" spc="-1" dirty="0">
              <a:latin typeface="Comic Sans MS"/>
            </a:endParaRPr>
          </a:p>
          <a:p>
            <a:pPr algn="just">
              <a:lnSpc>
                <a:spcPct val="100000"/>
              </a:lnSpc>
              <a:defRPr/>
            </a:pPr>
            <a:r>
              <a:rPr lang="ru-RU" sz="2400" b="0" strike="noStrike" spc="-1" dirty="0">
                <a:latin typeface="Comic Sans MS"/>
              </a:rPr>
              <a:t>- Назови мне это чудовищное число,- сказал он в </a:t>
            </a:r>
            <a:r>
              <a:rPr lang="ru-RU" sz="2400" b="0" strike="noStrike" spc="-1" dirty="0" err="1">
                <a:latin typeface="Comic Sans MS"/>
              </a:rPr>
              <a:t>раздумьи</a:t>
            </a:r>
            <a:r>
              <a:rPr lang="ru-RU" sz="2400" b="0" strike="noStrike" spc="-1" dirty="0">
                <a:solidFill>
                  <a:srgbClr val="993300"/>
                </a:solidFill>
                <a:latin typeface="Comic Sans MS"/>
              </a:rPr>
              <a:t>.</a:t>
            </a:r>
            <a:endParaRPr lang="en-US" sz="24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CustomShape 1"/>
          <p:cNvSpPr/>
          <p:nvPr/>
        </p:nvSpPr>
        <p:spPr bwMode="auto">
          <a:xfrm>
            <a:off x="1547640" y="2867040"/>
            <a:ext cx="6336000" cy="399348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lnSpc>
                <a:spcPct val="100000"/>
              </a:lnSpc>
              <a:spcBef>
                <a:spcPts val="1998"/>
              </a:spcBef>
              <a:defRPr/>
            </a:pPr>
            <a:r>
              <a:rPr lang="en-US" sz="3200" b="0" strike="noStrike" spc="-1" dirty="0">
                <a:solidFill>
                  <a:srgbClr val="0000FF"/>
                </a:solidFill>
                <a:latin typeface="Comic Sans MS"/>
              </a:rPr>
              <a:t>-</a:t>
            </a:r>
            <a:r>
              <a:rPr lang="en-US" sz="3200" b="0" strike="noStrike" spc="-1" dirty="0" err="1">
                <a:solidFill>
                  <a:srgbClr val="0000FF"/>
                </a:solidFill>
                <a:latin typeface="Comic Sans MS"/>
              </a:rPr>
              <a:t>Восемнадцать</a:t>
            </a:r>
            <a:r>
              <a:rPr lang="en-US" sz="3200" b="0" strike="noStrike" spc="-1" dirty="0">
                <a:solidFill>
                  <a:srgbClr val="0000FF"/>
                </a:solidFill>
                <a:latin typeface="Comic Sans MS"/>
              </a:rPr>
              <a:t> </a:t>
            </a:r>
            <a:r>
              <a:rPr lang="en-US" sz="3200" b="0" strike="noStrike" spc="-1" dirty="0" err="1">
                <a:solidFill>
                  <a:srgbClr val="0000FF"/>
                </a:solidFill>
                <a:latin typeface="Comic Sans MS"/>
              </a:rPr>
              <a:t>квинтильонов</a:t>
            </a:r>
            <a:r>
              <a:rPr lang="en-US" sz="3200" b="0" strike="noStrike" spc="-1" dirty="0">
                <a:solidFill>
                  <a:srgbClr val="0000FF"/>
                </a:solidFill>
                <a:latin typeface="Comic Sans MS"/>
              </a:rPr>
              <a:t> </a:t>
            </a:r>
            <a:r>
              <a:rPr lang="en-US" sz="3200" b="0" strike="noStrike" spc="-1" dirty="0" err="1">
                <a:solidFill>
                  <a:srgbClr val="0000FF"/>
                </a:solidFill>
                <a:latin typeface="Comic Sans MS"/>
              </a:rPr>
              <a:t>четыреста</a:t>
            </a:r>
            <a:r>
              <a:rPr lang="en-US" sz="3200" b="0" strike="noStrike" spc="-1" dirty="0">
                <a:solidFill>
                  <a:srgbClr val="0000FF"/>
                </a:solidFill>
                <a:latin typeface="Comic Sans MS"/>
              </a:rPr>
              <a:t> </a:t>
            </a:r>
            <a:r>
              <a:rPr lang="en-US" sz="3200" b="0" strike="noStrike" spc="-1" dirty="0" err="1">
                <a:solidFill>
                  <a:srgbClr val="0000FF"/>
                </a:solidFill>
                <a:latin typeface="Comic Sans MS"/>
              </a:rPr>
              <a:t>сорок</a:t>
            </a:r>
            <a:r>
              <a:rPr lang="en-US" sz="3200" b="0" strike="noStrike" spc="-1" dirty="0">
                <a:solidFill>
                  <a:srgbClr val="0000FF"/>
                </a:solidFill>
                <a:latin typeface="Comic Sans MS"/>
              </a:rPr>
              <a:t> </a:t>
            </a:r>
            <a:r>
              <a:rPr lang="en-US" sz="3200" b="0" strike="noStrike" spc="-1" dirty="0" err="1">
                <a:solidFill>
                  <a:srgbClr val="0000FF"/>
                </a:solidFill>
                <a:latin typeface="Comic Sans MS"/>
              </a:rPr>
              <a:t>шесть</a:t>
            </a:r>
            <a:r>
              <a:rPr lang="en-US" sz="3200" b="0" strike="noStrike" spc="-1" dirty="0">
                <a:solidFill>
                  <a:srgbClr val="0000FF"/>
                </a:solidFill>
                <a:latin typeface="Comic Sans MS"/>
              </a:rPr>
              <a:t> </a:t>
            </a:r>
            <a:r>
              <a:rPr lang="en-US" sz="3200" b="0" strike="noStrike" spc="-1" dirty="0" err="1">
                <a:solidFill>
                  <a:srgbClr val="0000FF"/>
                </a:solidFill>
                <a:latin typeface="Comic Sans MS"/>
              </a:rPr>
              <a:t>квадрильонов</a:t>
            </a:r>
            <a:r>
              <a:rPr lang="en-US" sz="3200" b="0" strike="noStrike" spc="-1" dirty="0">
                <a:solidFill>
                  <a:srgbClr val="0000FF"/>
                </a:solidFill>
                <a:latin typeface="Comic Sans MS"/>
              </a:rPr>
              <a:t> </a:t>
            </a:r>
            <a:r>
              <a:rPr lang="en-US" sz="3200" b="0" strike="noStrike" spc="-1" dirty="0" err="1">
                <a:solidFill>
                  <a:srgbClr val="0000FF"/>
                </a:solidFill>
                <a:latin typeface="Comic Sans MS"/>
              </a:rPr>
              <a:t>семьсот</a:t>
            </a:r>
            <a:r>
              <a:rPr lang="en-US" sz="3200" b="0" strike="noStrike" spc="-1" dirty="0">
                <a:solidFill>
                  <a:srgbClr val="0000FF"/>
                </a:solidFill>
                <a:latin typeface="Comic Sans MS"/>
              </a:rPr>
              <a:t> </a:t>
            </a:r>
            <a:r>
              <a:rPr lang="en-US" sz="3200" b="0" strike="noStrike" spc="-1" dirty="0" err="1">
                <a:solidFill>
                  <a:srgbClr val="0000FF"/>
                </a:solidFill>
                <a:latin typeface="Comic Sans MS"/>
              </a:rPr>
              <a:t>сорок</a:t>
            </a:r>
            <a:r>
              <a:rPr lang="en-US" sz="3200" b="0" strike="noStrike" spc="-1" dirty="0">
                <a:solidFill>
                  <a:srgbClr val="0000FF"/>
                </a:solidFill>
                <a:latin typeface="Comic Sans MS"/>
              </a:rPr>
              <a:t> </a:t>
            </a:r>
            <a:r>
              <a:rPr lang="en-US" sz="3200" b="0" strike="noStrike" spc="-1" dirty="0" err="1">
                <a:solidFill>
                  <a:srgbClr val="0000FF"/>
                </a:solidFill>
                <a:latin typeface="Comic Sans MS"/>
              </a:rPr>
              <a:t>четыре</a:t>
            </a:r>
            <a:r>
              <a:rPr lang="en-US" sz="3200" b="0" strike="noStrike" spc="-1" dirty="0">
                <a:solidFill>
                  <a:srgbClr val="0000FF"/>
                </a:solidFill>
                <a:latin typeface="Comic Sans MS"/>
              </a:rPr>
              <a:t> </a:t>
            </a:r>
            <a:r>
              <a:rPr lang="en-US" sz="3200" b="0" strike="noStrike" spc="-1" dirty="0" err="1">
                <a:solidFill>
                  <a:srgbClr val="0000FF"/>
                </a:solidFill>
                <a:latin typeface="Comic Sans MS"/>
              </a:rPr>
              <a:t>триллиона</a:t>
            </a:r>
            <a:r>
              <a:rPr lang="en-US" sz="3200" b="0" strike="noStrike" spc="-1" dirty="0">
                <a:solidFill>
                  <a:srgbClr val="0000FF"/>
                </a:solidFill>
                <a:latin typeface="Comic Sans MS"/>
              </a:rPr>
              <a:t> </a:t>
            </a:r>
            <a:r>
              <a:rPr lang="en-US" sz="3200" b="0" strike="noStrike" spc="-1" dirty="0" err="1">
                <a:solidFill>
                  <a:srgbClr val="0000FF"/>
                </a:solidFill>
                <a:latin typeface="Comic Sans MS"/>
              </a:rPr>
              <a:t>семьдесят</a:t>
            </a:r>
            <a:r>
              <a:rPr lang="en-US" sz="3200" b="0" strike="noStrike" spc="-1" dirty="0">
                <a:solidFill>
                  <a:srgbClr val="0000FF"/>
                </a:solidFill>
                <a:latin typeface="Comic Sans MS"/>
              </a:rPr>
              <a:t> </a:t>
            </a:r>
            <a:r>
              <a:rPr lang="en-US" sz="3200" b="0" strike="noStrike" spc="-1" dirty="0" err="1">
                <a:solidFill>
                  <a:srgbClr val="0000FF"/>
                </a:solidFill>
                <a:latin typeface="Comic Sans MS"/>
              </a:rPr>
              <a:t>три</a:t>
            </a:r>
            <a:r>
              <a:rPr lang="en-US" sz="3200" b="0" strike="noStrike" spc="-1" dirty="0">
                <a:solidFill>
                  <a:srgbClr val="0000FF"/>
                </a:solidFill>
                <a:latin typeface="Comic Sans MS"/>
              </a:rPr>
              <a:t> </a:t>
            </a:r>
            <a:r>
              <a:rPr lang="en-US" sz="3200" b="0" strike="noStrike" spc="-1" dirty="0" err="1">
                <a:solidFill>
                  <a:srgbClr val="0000FF"/>
                </a:solidFill>
                <a:latin typeface="Comic Sans MS"/>
              </a:rPr>
              <a:t>миллиарда</a:t>
            </a:r>
            <a:r>
              <a:rPr lang="en-US" sz="3200" b="0" strike="noStrike" spc="-1" dirty="0">
                <a:solidFill>
                  <a:srgbClr val="0000FF"/>
                </a:solidFill>
                <a:latin typeface="Comic Sans MS"/>
              </a:rPr>
              <a:t> </a:t>
            </a:r>
            <a:r>
              <a:rPr lang="en-US" sz="3200" b="0" strike="noStrike" spc="-1" dirty="0" err="1">
                <a:solidFill>
                  <a:srgbClr val="0000FF"/>
                </a:solidFill>
                <a:latin typeface="Comic Sans MS"/>
              </a:rPr>
              <a:t>семьсот</a:t>
            </a:r>
            <a:r>
              <a:rPr lang="en-US" sz="3200" b="0" strike="noStrike" spc="-1" dirty="0">
                <a:solidFill>
                  <a:srgbClr val="0000FF"/>
                </a:solidFill>
                <a:latin typeface="Comic Sans MS"/>
              </a:rPr>
              <a:t> </a:t>
            </a:r>
            <a:r>
              <a:rPr lang="en-US" sz="3200" b="0" strike="noStrike" spc="-1" dirty="0" err="1">
                <a:solidFill>
                  <a:srgbClr val="0000FF"/>
                </a:solidFill>
                <a:latin typeface="Comic Sans MS"/>
              </a:rPr>
              <a:t>девять</a:t>
            </a:r>
            <a:r>
              <a:rPr lang="en-US" sz="3200" b="0" strike="noStrike" spc="-1" dirty="0">
                <a:solidFill>
                  <a:srgbClr val="0000FF"/>
                </a:solidFill>
                <a:latin typeface="Comic Sans MS"/>
              </a:rPr>
              <a:t> </a:t>
            </a:r>
            <a:r>
              <a:rPr lang="en-US" sz="3200" b="0" strike="noStrike" spc="-1" dirty="0" err="1">
                <a:solidFill>
                  <a:srgbClr val="0000FF"/>
                </a:solidFill>
                <a:latin typeface="Comic Sans MS"/>
              </a:rPr>
              <a:t>миллионов</a:t>
            </a:r>
            <a:r>
              <a:rPr lang="en-US" sz="3200" b="0" strike="noStrike" spc="-1" dirty="0">
                <a:solidFill>
                  <a:srgbClr val="0000FF"/>
                </a:solidFill>
                <a:latin typeface="Comic Sans MS"/>
              </a:rPr>
              <a:t> </a:t>
            </a:r>
            <a:r>
              <a:rPr lang="en-US" sz="3200" b="0" strike="noStrike" spc="-1" dirty="0" err="1">
                <a:solidFill>
                  <a:srgbClr val="0000FF"/>
                </a:solidFill>
                <a:latin typeface="Comic Sans MS"/>
              </a:rPr>
              <a:t>пятьсот</a:t>
            </a:r>
            <a:r>
              <a:rPr lang="en-US" sz="3200" b="0" strike="noStrike" spc="-1" dirty="0">
                <a:solidFill>
                  <a:srgbClr val="0000FF"/>
                </a:solidFill>
                <a:latin typeface="Comic Sans MS"/>
              </a:rPr>
              <a:t> </a:t>
            </a:r>
            <a:r>
              <a:rPr lang="en-US" sz="3200" b="0" strike="noStrike" spc="-1" dirty="0" err="1">
                <a:solidFill>
                  <a:srgbClr val="0000FF"/>
                </a:solidFill>
                <a:latin typeface="Comic Sans MS"/>
              </a:rPr>
              <a:t>пятьдесят</a:t>
            </a:r>
            <a:r>
              <a:rPr lang="en-US" sz="3200" b="0" strike="noStrike" spc="-1" dirty="0">
                <a:solidFill>
                  <a:srgbClr val="0000FF"/>
                </a:solidFill>
                <a:latin typeface="Comic Sans MS"/>
              </a:rPr>
              <a:t> </a:t>
            </a:r>
            <a:r>
              <a:rPr lang="en-US" sz="3200" b="0" strike="noStrike" spc="-1" dirty="0" err="1">
                <a:solidFill>
                  <a:srgbClr val="0000FF"/>
                </a:solidFill>
                <a:latin typeface="Comic Sans MS"/>
              </a:rPr>
              <a:t>одна</a:t>
            </a:r>
            <a:r>
              <a:rPr lang="en-US" sz="3200" b="0" strike="noStrike" spc="-1" dirty="0">
                <a:solidFill>
                  <a:srgbClr val="0000FF"/>
                </a:solidFill>
                <a:latin typeface="Comic Sans MS"/>
              </a:rPr>
              <a:t> </a:t>
            </a:r>
            <a:r>
              <a:rPr lang="en-US" sz="3200" b="0" strike="noStrike" spc="-1" dirty="0" err="1">
                <a:solidFill>
                  <a:srgbClr val="0000FF"/>
                </a:solidFill>
                <a:latin typeface="Comic Sans MS"/>
              </a:rPr>
              <a:t>тысяча</a:t>
            </a:r>
            <a:r>
              <a:rPr lang="en-US" sz="3200" b="0" strike="noStrike" spc="-1" dirty="0">
                <a:solidFill>
                  <a:srgbClr val="0000FF"/>
                </a:solidFill>
                <a:latin typeface="Comic Sans MS"/>
              </a:rPr>
              <a:t> </a:t>
            </a:r>
            <a:r>
              <a:rPr lang="en-US" sz="3200" b="0" strike="noStrike" spc="-1" dirty="0" err="1">
                <a:solidFill>
                  <a:srgbClr val="0000FF"/>
                </a:solidFill>
                <a:latin typeface="Comic Sans MS"/>
              </a:rPr>
              <a:t>шестьсот</a:t>
            </a:r>
            <a:r>
              <a:rPr lang="en-US" sz="3200" b="0" strike="noStrike" spc="-1" dirty="0">
                <a:solidFill>
                  <a:srgbClr val="0000FF"/>
                </a:solidFill>
                <a:latin typeface="Comic Sans MS"/>
              </a:rPr>
              <a:t> </a:t>
            </a:r>
            <a:r>
              <a:rPr lang="en-US" sz="3200" b="0" strike="noStrike" spc="-1" dirty="0" err="1">
                <a:solidFill>
                  <a:srgbClr val="0000FF"/>
                </a:solidFill>
                <a:latin typeface="Comic Sans MS"/>
              </a:rPr>
              <a:t>пятнадцать</a:t>
            </a:r>
            <a:r>
              <a:rPr lang="en-US" sz="3200" b="0" strike="noStrike" spc="-1" dirty="0">
                <a:solidFill>
                  <a:srgbClr val="0000FF"/>
                </a:solidFill>
                <a:latin typeface="Comic Sans MS"/>
              </a:rPr>
              <a:t>, о </a:t>
            </a:r>
            <a:r>
              <a:rPr lang="en-US" sz="3200" b="0" strike="noStrike" spc="-1" dirty="0" err="1">
                <a:solidFill>
                  <a:srgbClr val="0000FF"/>
                </a:solidFill>
                <a:latin typeface="Comic Sans MS"/>
              </a:rPr>
              <a:t>повелитель</a:t>
            </a:r>
            <a:r>
              <a:rPr lang="en-US" sz="3200" b="0" strike="noStrike" spc="-1" dirty="0">
                <a:solidFill>
                  <a:srgbClr val="0000FF"/>
                </a:solidFill>
                <a:latin typeface="Comic Sans MS"/>
              </a:rPr>
              <a:t>!</a:t>
            </a:r>
            <a:endParaRPr lang="en-US" sz="32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CustomShape 2"/>
          <p:cNvSpPr/>
          <p:nvPr/>
        </p:nvSpPr>
        <p:spPr bwMode="auto">
          <a:xfrm>
            <a:off x="1476360" y="549360"/>
            <a:ext cx="6767640" cy="76428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lnSpc>
                <a:spcPct val="100000"/>
              </a:lnSpc>
              <a:spcBef>
                <a:spcPts val="2750"/>
              </a:spcBef>
              <a:defRPr/>
            </a:pPr>
            <a:r>
              <a:rPr lang="en-US" sz="4400" b="1" strike="noStrike" spc="-1" dirty="0">
                <a:solidFill>
                  <a:srgbClr val="FF3300"/>
                </a:solidFill>
                <a:latin typeface="Times New Roman"/>
              </a:rPr>
              <a:t>18 446 744 073 709 551 615</a:t>
            </a:r>
            <a:endParaRPr lang="en-US" sz="44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 cstate="print"/>
          <a:stretch/>
        </p:blipFill>
        <p:spPr bwMode="auto">
          <a:xfrm>
            <a:off x="2987640" y="1413000"/>
            <a:ext cx="3817800" cy="14047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CustomShape 1"/>
          <p:cNvSpPr/>
          <p:nvPr/>
        </p:nvSpPr>
        <p:spPr bwMode="auto">
          <a:xfrm>
            <a:off x="539640" y="1484280"/>
            <a:ext cx="8064720" cy="484884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just">
              <a:lnSpc>
                <a:spcPct val="100000"/>
              </a:lnSpc>
              <a:defRPr/>
            </a:pPr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</a:rPr>
              <a:t>   </a:t>
            </a:r>
            <a:r>
              <a:rPr lang="ru-RU" sz="2400" b="0" strike="noStrike" spc="-1" dirty="0">
                <a:solidFill>
                  <a:srgbClr val="CC9900"/>
                </a:solidFill>
                <a:latin typeface="Comic Sans MS"/>
              </a:rPr>
              <a:t>Такова легенда. Действительно ли было то, что здесь рассказано, неизвестно, - но что награда, о которой  говорит предание, должна была выразиться  именно таким числом в этом ты сам можешь убедиться.</a:t>
            </a:r>
            <a:endParaRPr lang="en-US" sz="2400" b="0" strike="noStrike" spc="-1" dirty="0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00000"/>
              </a:lnSpc>
              <a:defRPr/>
            </a:pPr>
            <a:endParaRPr lang="en-US" sz="2400" b="0" strike="noStrike" spc="-1" dirty="0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00000"/>
              </a:lnSpc>
              <a:defRPr/>
            </a:pPr>
            <a:r>
              <a:rPr lang="ru-RU" sz="2400" b="0" strike="noStrike" spc="-1" dirty="0">
                <a:solidFill>
                  <a:srgbClr val="993300"/>
                </a:solidFill>
                <a:latin typeface="Comic Sans MS"/>
              </a:rPr>
              <a:t>   </a:t>
            </a:r>
            <a:r>
              <a:rPr lang="ru-RU" sz="2400" b="0" strike="noStrike" spc="-1" dirty="0">
                <a:solidFill>
                  <a:srgbClr val="9933FF"/>
                </a:solidFill>
                <a:latin typeface="Comic Sans MS"/>
              </a:rPr>
              <a:t>Фактически, число зерен, о которых идет речь, является суммой 64 членов геометрической прогрессии, первый член которой равен 1, а знаменатель равен 2. Обозначим эту сумму через </a:t>
            </a:r>
            <a:r>
              <a:rPr lang="en-US" sz="2400" b="0" strike="noStrike" spc="-1" dirty="0">
                <a:solidFill>
                  <a:srgbClr val="9933FF"/>
                </a:solidFill>
                <a:latin typeface="Comic Sans MS"/>
              </a:rPr>
              <a:t>S</a:t>
            </a:r>
            <a:r>
              <a:rPr lang="ru-RU" sz="2400" b="0" strike="noStrike" spc="-1" dirty="0">
                <a:solidFill>
                  <a:srgbClr val="9933FF"/>
                </a:solidFill>
                <a:latin typeface="Comic Sans MS"/>
              </a:rPr>
              <a:t>:</a:t>
            </a:r>
            <a:endParaRPr lang="en-US" sz="2400" b="0" strike="noStrike" spc="-1" dirty="0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00000"/>
              </a:lnSpc>
              <a:defRPr/>
            </a:pPr>
            <a:endParaRPr lang="en-US" sz="2400" b="0" strike="noStrike" spc="-1" dirty="0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00000"/>
              </a:lnSpc>
              <a:defRPr/>
            </a:pPr>
            <a:r>
              <a:rPr lang="ru-RU" sz="2400" b="0" strike="noStrike" spc="-1" dirty="0">
                <a:solidFill>
                  <a:srgbClr val="9933FF"/>
                </a:solidFill>
                <a:latin typeface="Comic Sans MS"/>
              </a:rPr>
              <a:t>          </a:t>
            </a:r>
            <a:r>
              <a:rPr lang="en-US" sz="2400" b="0" strike="noStrike" spc="-1" dirty="0">
                <a:solidFill>
                  <a:srgbClr val="9933FF"/>
                </a:solidFill>
                <a:latin typeface="Comic Sans MS"/>
              </a:rPr>
              <a:t>S</a:t>
            </a:r>
            <a:r>
              <a:rPr lang="ru-RU" sz="2400" b="0" strike="noStrike" spc="-1" dirty="0">
                <a:solidFill>
                  <a:srgbClr val="9933FF"/>
                </a:solidFill>
                <a:latin typeface="Comic Sans MS"/>
              </a:rPr>
              <a:t> = 1+2+2</a:t>
            </a:r>
            <a:r>
              <a:rPr lang="ru-RU" sz="2400" b="0" strike="noStrike" spc="-1" baseline="30000" dirty="0">
                <a:solidFill>
                  <a:srgbClr val="9933FF"/>
                </a:solidFill>
                <a:latin typeface="Comic Sans MS"/>
              </a:rPr>
              <a:t>2</a:t>
            </a:r>
            <a:r>
              <a:rPr lang="ru-RU" sz="2400" b="0" strike="noStrike" spc="-1" dirty="0">
                <a:solidFill>
                  <a:srgbClr val="9933FF"/>
                </a:solidFill>
                <a:latin typeface="Comic Sans MS"/>
              </a:rPr>
              <a:t>+2</a:t>
            </a:r>
            <a:r>
              <a:rPr lang="ru-RU" sz="2400" b="0" strike="noStrike" spc="-1" baseline="30000" dirty="0">
                <a:solidFill>
                  <a:srgbClr val="9933FF"/>
                </a:solidFill>
                <a:latin typeface="Comic Sans MS"/>
              </a:rPr>
              <a:t>3</a:t>
            </a:r>
            <a:r>
              <a:rPr lang="ru-RU" sz="2400" b="0" strike="noStrike" spc="-1" dirty="0">
                <a:solidFill>
                  <a:srgbClr val="9933FF"/>
                </a:solidFill>
                <a:latin typeface="Comic Sans MS"/>
              </a:rPr>
              <a:t>+2</a:t>
            </a:r>
            <a:r>
              <a:rPr lang="ru-RU" sz="2400" b="0" strike="noStrike" spc="-1" baseline="30000" dirty="0">
                <a:solidFill>
                  <a:srgbClr val="9933FF"/>
                </a:solidFill>
                <a:latin typeface="Comic Sans MS"/>
              </a:rPr>
              <a:t>4</a:t>
            </a:r>
            <a:r>
              <a:rPr lang="ru-RU" sz="2400" b="0" strike="noStrike" spc="-1" dirty="0">
                <a:solidFill>
                  <a:srgbClr val="9933FF"/>
                </a:solidFill>
                <a:latin typeface="Comic Sans MS"/>
              </a:rPr>
              <a:t>+…….+2</a:t>
            </a:r>
            <a:r>
              <a:rPr lang="ru-RU" sz="2400" b="0" strike="noStrike" spc="-1" baseline="30000" dirty="0">
                <a:solidFill>
                  <a:srgbClr val="9933FF"/>
                </a:solidFill>
                <a:latin typeface="Comic Sans MS"/>
              </a:rPr>
              <a:t>62</a:t>
            </a:r>
            <a:r>
              <a:rPr lang="ru-RU" sz="2400" b="0" strike="noStrike" spc="-1" dirty="0">
                <a:solidFill>
                  <a:srgbClr val="9933FF"/>
                </a:solidFill>
                <a:latin typeface="Comic Sans MS"/>
              </a:rPr>
              <a:t>+2</a:t>
            </a:r>
            <a:r>
              <a:rPr lang="ru-RU" sz="2400" b="0" strike="noStrike" spc="-1" baseline="30000" dirty="0">
                <a:solidFill>
                  <a:srgbClr val="9933FF"/>
                </a:solidFill>
                <a:latin typeface="Comic Sans MS"/>
              </a:rPr>
              <a:t>63</a:t>
            </a:r>
            <a:endParaRPr lang="en-US" sz="2400" b="0" strike="noStrike" spc="-1" dirty="0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00000"/>
              </a:lnSpc>
              <a:defRPr/>
            </a:pPr>
            <a:r>
              <a:rPr lang="ru-RU" sz="2400" b="0" strike="noStrike" spc="-1" dirty="0">
                <a:solidFill>
                  <a:srgbClr val="993300"/>
                </a:solidFill>
                <a:latin typeface="Comic Sans MS"/>
              </a:rPr>
              <a:t>          </a:t>
            </a:r>
            <a:endParaRPr lang="en-US" sz="2400" b="0" strike="noStrike" spc="-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CustomShape 1"/>
          <p:cNvSpPr/>
          <p:nvPr/>
        </p:nvSpPr>
        <p:spPr bwMode="auto">
          <a:xfrm>
            <a:off x="1258920" y="404640"/>
            <a:ext cx="7489800" cy="594612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ctr">
              <a:lnSpc>
                <a:spcPct val="100000"/>
              </a:lnSpc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Times New Roman"/>
              </a:rPr>
              <a:t> </a:t>
            </a:r>
            <a:r>
              <a:rPr lang="en-US" sz="2400" b="0" strike="noStrike" spc="-1">
                <a:solidFill>
                  <a:srgbClr val="9933FF"/>
                </a:solidFill>
                <a:latin typeface="Comic Sans MS"/>
              </a:rPr>
              <a:t>S = </a:t>
            </a:r>
            <a:r>
              <a:rPr lang="ru-RU" sz="2400" b="0" strike="noStrike" spc="-1">
                <a:solidFill>
                  <a:srgbClr val="9933FF"/>
                </a:solidFill>
                <a:latin typeface="Comic Sans MS"/>
              </a:rPr>
              <a:t>2</a:t>
            </a:r>
            <a:r>
              <a:rPr lang="ru-RU" sz="2400" b="0" strike="noStrike" spc="-1" baseline="30000">
                <a:solidFill>
                  <a:srgbClr val="9933FF"/>
                </a:solidFill>
                <a:latin typeface="Comic Sans MS"/>
              </a:rPr>
              <a:t>64 </a:t>
            </a:r>
            <a:r>
              <a:rPr lang="ru-RU" sz="2400" b="0" strike="noStrike" spc="-1">
                <a:solidFill>
                  <a:srgbClr val="9933FF"/>
                </a:solidFill>
                <a:latin typeface="Comic Sans MS"/>
              </a:rPr>
              <a:t>– 1</a:t>
            </a:r>
            <a:endParaRPr lang="en-US" sz="2400" b="0" strike="noStrike" spc="-1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00000"/>
              </a:lnSpc>
              <a:defRPr/>
            </a:pPr>
            <a:r>
              <a:rPr lang="ru-RU" sz="2400" b="0" strike="noStrike" spc="-1">
                <a:solidFill>
                  <a:srgbClr val="9933FF"/>
                </a:solidFill>
                <a:latin typeface="Comic Sans MS"/>
              </a:rPr>
              <a:t>   Значит, подсчет зерен сводится к перемножению 64 двоек. Для облегчения выкладок заменим     2</a:t>
            </a:r>
            <a:r>
              <a:rPr lang="ru-RU" sz="2400" b="0" strike="noStrike" spc="-1" baseline="30000">
                <a:solidFill>
                  <a:srgbClr val="9933FF"/>
                </a:solidFill>
                <a:latin typeface="Comic Sans MS"/>
              </a:rPr>
              <a:t>64</a:t>
            </a:r>
            <a:r>
              <a:rPr lang="ru-RU" sz="2400" b="0" strike="noStrike" spc="-1">
                <a:solidFill>
                  <a:srgbClr val="9933FF"/>
                </a:solidFill>
                <a:latin typeface="Comic Sans MS"/>
              </a:rPr>
              <a:t> = (2</a:t>
            </a:r>
            <a:r>
              <a:rPr lang="ru-RU" sz="2400" b="0" strike="noStrike" spc="-1" baseline="30000">
                <a:solidFill>
                  <a:srgbClr val="9933FF"/>
                </a:solidFill>
                <a:latin typeface="Comic Sans MS"/>
              </a:rPr>
              <a:t>10</a:t>
            </a:r>
            <a:r>
              <a:rPr lang="ru-RU" sz="2400" b="0" strike="noStrike" spc="-1">
                <a:solidFill>
                  <a:srgbClr val="9933FF"/>
                </a:solidFill>
                <a:latin typeface="Comic Sans MS"/>
              </a:rPr>
              <a:t>)</a:t>
            </a:r>
            <a:r>
              <a:rPr lang="ru-RU" sz="2400" b="0" strike="noStrike" spc="-1" baseline="30000">
                <a:solidFill>
                  <a:srgbClr val="9933FF"/>
                </a:solidFill>
                <a:latin typeface="Comic Sans MS"/>
              </a:rPr>
              <a:t>6 </a:t>
            </a:r>
            <a:r>
              <a:rPr lang="en-US" sz="2400" b="0" strike="noStrike" spc="-1">
                <a:solidFill>
                  <a:srgbClr val="9933FF"/>
                </a:solidFill>
                <a:latin typeface="Comic Sans MS"/>
                <a:ea typeface="Times New Roman"/>
              </a:rPr>
              <a:t>·</a:t>
            </a:r>
            <a:r>
              <a:rPr lang="ru-RU" sz="2400" b="0" strike="noStrike" spc="-1">
                <a:solidFill>
                  <a:srgbClr val="9933FF"/>
                </a:solidFill>
                <a:latin typeface="Comic Sans MS"/>
              </a:rPr>
              <a:t> 2</a:t>
            </a:r>
            <a:r>
              <a:rPr lang="ru-RU" sz="2400" b="0" strike="noStrike" spc="-1" baseline="30000">
                <a:solidFill>
                  <a:srgbClr val="9933FF"/>
                </a:solidFill>
                <a:latin typeface="Comic Sans MS"/>
              </a:rPr>
              <a:t>4</a:t>
            </a:r>
            <a:r>
              <a:rPr lang="ru-RU" sz="2400" b="0" strike="noStrike" spc="-1">
                <a:solidFill>
                  <a:srgbClr val="9933FF"/>
                </a:solidFill>
                <a:latin typeface="Comic Sans MS"/>
              </a:rPr>
              <a:t> = </a:t>
            </a:r>
            <a:endParaRPr lang="en-US" sz="2400" b="0" strike="noStrike" spc="-1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00000"/>
              </a:lnSpc>
              <a:defRPr/>
            </a:pPr>
            <a:r>
              <a:rPr lang="ru-RU" sz="2400" b="0" strike="noStrike" spc="-1">
                <a:solidFill>
                  <a:srgbClr val="9933FF"/>
                </a:solidFill>
                <a:latin typeface="Comic Sans MS"/>
              </a:rPr>
              <a:t>    =1024 </a:t>
            </a:r>
            <a:r>
              <a:rPr lang="en-US" sz="2400" b="0" strike="noStrike" spc="-1">
                <a:solidFill>
                  <a:srgbClr val="9933FF"/>
                </a:solidFill>
                <a:latin typeface="Comic Sans MS"/>
                <a:ea typeface="Times New Roman"/>
              </a:rPr>
              <a:t>·</a:t>
            </a:r>
            <a:r>
              <a:rPr lang="ru-RU" sz="2400" b="0" strike="noStrike" spc="-1">
                <a:solidFill>
                  <a:srgbClr val="9933FF"/>
                </a:solidFill>
                <a:latin typeface="Comic Sans MS"/>
              </a:rPr>
              <a:t> 1024 </a:t>
            </a:r>
            <a:r>
              <a:rPr lang="en-US" sz="2400" b="0" strike="noStrike" spc="-1">
                <a:solidFill>
                  <a:srgbClr val="9933FF"/>
                </a:solidFill>
                <a:latin typeface="Comic Sans MS"/>
                <a:ea typeface="Times New Roman"/>
              </a:rPr>
              <a:t>·</a:t>
            </a:r>
            <a:r>
              <a:rPr lang="ru-RU" sz="2400" b="0" strike="noStrike" spc="-1">
                <a:solidFill>
                  <a:srgbClr val="9933FF"/>
                </a:solidFill>
                <a:latin typeface="Comic Sans MS"/>
              </a:rPr>
              <a:t>1024</a:t>
            </a:r>
            <a:r>
              <a:rPr lang="en-US" sz="2400" b="0" strike="noStrike" spc="-1">
                <a:solidFill>
                  <a:srgbClr val="9933FF"/>
                </a:solidFill>
                <a:latin typeface="Comic Sans MS"/>
                <a:ea typeface="Times New Roman"/>
              </a:rPr>
              <a:t>·</a:t>
            </a:r>
            <a:r>
              <a:rPr lang="ru-RU" sz="2400" b="0" strike="noStrike" spc="-1">
                <a:solidFill>
                  <a:srgbClr val="9933FF"/>
                </a:solidFill>
                <a:latin typeface="Comic Sans MS"/>
              </a:rPr>
              <a:t> 1024 </a:t>
            </a:r>
            <a:r>
              <a:rPr lang="en-US" sz="2400" b="0" strike="noStrike" spc="-1">
                <a:solidFill>
                  <a:srgbClr val="9933FF"/>
                </a:solidFill>
                <a:latin typeface="Comic Sans MS"/>
                <a:ea typeface="Times New Roman"/>
              </a:rPr>
              <a:t>·</a:t>
            </a:r>
            <a:r>
              <a:rPr lang="ru-RU" sz="2400" b="0" strike="noStrike" spc="-1">
                <a:solidFill>
                  <a:srgbClr val="9933FF"/>
                </a:solidFill>
                <a:latin typeface="Comic Sans MS"/>
              </a:rPr>
              <a:t>1024</a:t>
            </a:r>
            <a:r>
              <a:rPr lang="en-US" sz="2400" b="0" strike="noStrike" spc="-1">
                <a:solidFill>
                  <a:srgbClr val="9933FF"/>
                </a:solidFill>
                <a:latin typeface="Comic Sans MS"/>
                <a:ea typeface="Times New Roman"/>
              </a:rPr>
              <a:t>·</a:t>
            </a:r>
            <a:r>
              <a:rPr lang="ru-RU" sz="2400" b="0" strike="noStrike" spc="-1">
                <a:solidFill>
                  <a:srgbClr val="9933FF"/>
                </a:solidFill>
                <a:latin typeface="Comic Sans MS"/>
              </a:rPr>
              <a:t> 1024</a:t>
            </a:r>
            <a:r>
              <a:rPr lang="en-US" sz="2400" b="0" strike="noStrike" spc="-1">
                <a:solidFill>
                  <a:srgbClr val="9933FF"/>
                </a:solidFill>
                <a:latin typeface="Comic Sans MS"/>
                <a:ea typeface="Times New Roman"/>
              </a:rPr>
              <a:t>·</a:t>
            </a:r>
            <a:r>
              <a:rPr lang="ru-RU" sz="2400" b="0" strike="noStrike" spc="-1">
                <a:solidFill>
                  <a:srgbClr val="9933FF"/>
                </a:solidFill>
                <a:latin typeface="Comic Sans MS"/>
              </a:rPr>
              <a:t> 16 = </a:t>
            </a:r>
            <a:endParaRPr lang="en-US" sz="2400" b="0" strike="noStrike" spc="-1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00000"/>
              </a:lnSpc>
              <a:defRPr/>
            </a:pPr>
            <a:r>
              <a:rPr lang="ru-RU" sz="2400" b="0" strike="noStrike" spc="-1">
                <a:solidFill>
                  <a:srgbClr val="9933FF"/>
                </a:solidFill>
                <a:latin typeface="Comic Sans MS"/>
              </a:rPr>
              <a:t>    =1048576 </a:t>
            </a:r>
            <a:r>
              <a:rPr lang="en-US" sz="2400" b="0" strike="noStrike" spc="-1">
                <a:solidFill>
                  <a:srgbClr val="9933FF"/>
                </a:solidFill>
                <a:latin typeface="Comic Sans MS"/>
                <a:ea typeface="Times New Roman"/>
              </a:rPr>
              <a:t>·</a:t>
            </a:r>
            <a:r>
              <a:rPr lang="ru-RU" sz="2400" b="0" strike="noStrike" spc="-1">
                <a:solidFill>
                  <a:srgbClr val="9933FF"/>
                </a:solidFill>
                <a:latin typeface="Comic Sans MS"/>
              </a:rPr>
              <a:t>1048576 </a:t>
            </a:r>
            <a:r>
              <a:rPr lang="en-US" sz="2400" b="0" strike="noStrike" spc="-1">
                <a:solidFill>
                  <a:srgbClr val="9933FF"/>
                </a:solidFill>
                <a:latin typeface="Comic Sans MS"/>
                <a:ea typeface="Times New Roman"/>
              </a:rPr>
              <a:t>·</a:t>
            </a:r>
            <a:r>
              <a:rPr lang="ru-RU" sz="2400" b="0" strike="noStrike" spc="-1">
                <a:solidFill>
                  <a:srgbClr val="9933FF"/>
                </a:solidFill>
                <a:latin typeface="Comic Sans MS"/>
              </a:rPr>
              <a:t>1048576 </a:t>
            </a:r>
            <a:r>
              <a:rPr lang="en-US" sz="2400" b="0" strike="noStrike" spc="-1">
                <a:solidFill>
                  <a:srgbClr val="9933FF"/>
                </a:solidFill>
                <a:latin typeface="Comic Sans MS"/>
                <a:ea typeface="Times New Roman"/>
              </a:rPr>
              <a:t>·</a:t>
            </a:r>
            <a:r>
              <a:rPr lang="ru-RU" sz="2400" b="0" strike="noStrike" spc="-1">
                <a:solidFill>
                  <a:srgbClr val="9933FF"/>
                </a:solidFill>
                <a:latin typeface="Comic Sans MS"/>
              </a:rPr>
              <a:t>16 – 1 </a:t>
            </a:r>
            <a:endParaRPr lang="en-US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defRPr/>
            </a:pPr>
            <a:r>
              <a:rPr lang="ru-RU" sz="2400" b="0" strike="noStrike" spc="-1">
                <a:solidFill>
                  <a:srgbClr val="9933FF"/>
                </a:solidFill>
                <a:latin typeface="Comic Sans MS"/>
              </a:rPr>
              <a:t>и получим искомое число зерен:</a:t>
            </a:r>
            <a:endParaRPr lang="en-US" sz="24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  <a:defRPr/>
            </a:pPr>
            <a:endParaRPr lang="en-US" sz="24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  <a:defRPr/>
            </a:pPr>
            <a:r>
              <a:rPr lang="ru-RU" sz="2400" b="0" strike="noStrike" spc="-1">
                <a:solidFill>
                  <a:srgbClr val="993300"/>
                </a:solidFill>
                <a:latin typeface="Comic Sans MS"/>
              </a:rPr>
              <a:t>            </a:t>
            </a:r>
            <a:r>
              <a:rPr lang="ru-RU" sz="2400" b="0" strike="noStrike" spc="-1">
                <a:solidFill>
                  <a:srgbClr val="FF0000"/>
                </a:solidFill>
                <a:latin typeface="Comic Sans MS"/>
              </a:rPr>
              <a:t>18 446 744 073 709 551 615</a:t>
            </a:r>
            <a:endParaRPr lang="en-US" sz="2400" b="0" strike="noStrike" spc="-1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  <a:defRPr/>
            </a:pPr>
            <a:endParaRPr lang="en-US" sz="2400" b="0" strike="noStrike" spc="-1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00000"/>
              </a:lnSpc>
              <a:defRPr/>
            </a:pPr>
            <a:r>
              <a:rPr lang="ru-RU" sz="2400" b="0" strike="noStrike" spc="-1">
                <a:solidFill>
                  <a:srgbClr val="993300"/>
                </a:solidFill>
                <a:latin typeface="Comic Sans MS"/>
              </a:rPr>
              <a:t>    Масса такого числа зерен больше триллиона тонн.</a:t>
            </a:r>
            <a:endParaRPr lang="en-US" sz="2400" b="0" strike="noStrike" spc="-1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00000"/>
              </a:lnSpc>
              <a:defRPr/>
            </a:pPr>
            <a:r>
              <a:rPr lang="ru-RU" sz="2400" b="0" strike="noStrike" spc="-1">
                <a:solidFill>
                  <a:srgbClr val="993300"/>
                </a:solidFill>
                <a:latin typeface="Comic Sans MS"/>
              </a:rPr>
              <a:t>    Индусский царь не в состоянии был выдать подобной награды. </a:t>
            </a:r>
            <a:endParaRPr lang="en-US" sz="2400" b="0" strike="noStrike" spc="-1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100000"/>
              </a:lnSpc>
              <a:defRPr/>
            </a:pPr>
            <a:r>
              <a:rPr lang="ru-RU" sz="2400" b="0" strike="noStrike" spc="-1">
                <a:solidFill>
                  <a:srgbClr val="993300"/>
                </a:solidFill>
                <a:latin typeface="Comic Sans MS"/>
              </a:rPr>
              <a:t>   Но будь он силен в математике, он бы не попал впросак…</a:t>
            </a:r>
            <a:endParaRPr lang="en-US" sz="2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/>
          <p:cNvSpPr txBox="1"/>
          <p:nvPr/>
        </p:nvSpPr>
        <p:spPr bwMode="auto">
          <a:xfrm>
            <a:off x="468360" y="188640"/>
            <a:ext cx="8229600" cy="91764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ctr">
            <a:no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3400" b="1" strike="noStrike" spc="-1">
                <a:solidFill>
                  <a:srgbClr val="CC3300"/>
                </a:solidFill>
                <a:latin typeface="Comic Sans MS"/>
              </a:rPr>
              <a:t>Вывод</a:t>
            </a:r>
            <a:endParaRPr lang="en-US" sz="3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CustomShape 2"/>
          <p:cNvSpPr/>
          <p:nvPr/>
        </p:nvSpPr>
        <p:spPr bwMode="auto">
          <a:xfrm>
            <a:off x="0" y="0"/>
            <a:ext cx="914400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" name="CustomShape 3"/>
          <p:cNvSpPr/>
          <p:nvPr/>
        </p:nvSpPr>
        <p:spPr bwMode="auto">
          <a:xfrm>
            <a:off x="0" y="3314880"/>
            <a:ext cx="914400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" name="CustomShape 4"/>
          <p:cNvSpPr/>
          <p:nvPr/>
        </p:nvSpPr>
        <p:spPr bwMode="auto">
          <a:xfrm>
            <a:off x="0" y="3314880"/>
            <a:ext cx="914400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" name="CustomShape 5"/>
          <p:cNvSpPr/>
          <p:nvPr/>
        </p:nvSpPr>
        <p:spPr bwMode="auto">
          <a:xfrm>
            <a:off x="3419640" y="1125360"/>
            <a:ext cx="5489280" cy="368856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>
              <a:lnSpc>
                <a:spcPct val="100000"/>
              </a:lnSpc>
              <a:spcBef>
                <a:spcPts val="1749"/>
              </a:spcBef>
              <a:defRPr/>
            </a:pPr>
            <a:r>
              <a:rPr lang="en-US" sz="2600" b="0" strike="noStrike" spc="-1">
                <a:solidFill>
                  <a:srgbClr val="996600"/>
                </a:solidFill>
                <a:latin typeface="Comic Sans MS"/>
              </a:rPr>
              <a:t>Если бы царю удалось засеять пшеницей площадь всей поверхности Земли, считая моря, и океаны, и горы, и пустыню, и Арктику с Антарктикой, и получить удовлетворительный урожай, то, пожалуй, лет за 5 он смог бы рассчитаться.</a:t>
            </a:r>
            <a:r>
              <a:rPr lang="en-US" sz="2800" b="0" strike="noStrike" spc="-1">
                <a:solidFill>
                  <a:srgbClr val="996600"/>
                </a:solidFill>
                <a:latin typeface="Comic Sans MS"/>
              </a:rPr>
              <a:t> </a:t>
            </a:r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CustomShape 6"/>
          <p:cNvSpPr/>
          <p:nvPr/>
        </p:nvSpPr>
        <p:spPr bwMode="auto">
          <a:xfrm>
            <a:off x="108000" y="4653000"/>
            <a:ext cx="8858160" cy="167796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>
              <a:lnSpc>
                <a:spcPct val="100000"/>
              </a:lnSpc>
              <a:spcBef>
                <a:spcPts val="1624"/>
              </a:spcBef>
              <a:defRPr/>
            </a:pPr>
            <a:r>
              <a:rPr lang="en-US" sz="2600" b="0" strike="noStrike" spc="-1">
                <a:solidFill>
                  <a:srgbClr val="2F2F8D"/>
                </a:solidFill>
                <a:latin typeface="Comic Sans MS"/>
              </a:rPr>
              <a:t>Такое количество зерен пшеницы можно собрать лишь с площади в 2000 раз большей поверхности Земли. Это превосходит количество пшеницы, собранной человечеством до настоящего времени.</a:t>
            </a:r>
            <a:endParaRPr lang="en-US" sz="26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2" cstate="print"/>
          <a:stretch/>
        </p:blipFill>
        <p:spPr bwMode="auto">
          <a:xfrm>
            <a:off x="179280" y="1052640"/>
            <a:ext cx="3202200" cy="32083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88640"/>
            <a:ext cx="8134672" cy="1044575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990099"/>
                </a:solidFill>
                <a:latin typeface="Monotype Corsiva" pitchFamily="66" charset="0"/>
              </a:rPr>
              <a:t>Применение  геометрической  прогрессии  при  решении  задач  практического  содержания: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idx="1"/>
          </p:nvPr>
        </p:nvSpPr>
        <p:spPr>
          <a:xfrm>
            <a:off x="827584" y="1556792"/>
            <a:ext cx="7702550" cy="432117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</a:t>
            </a:r>
            <a:r>
              <a:rPr lang="ru-RU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Ежедневно каждый болеющий гриппом человек может заразить 4 окружающих.</a:t>
            </a:r>
            <a:r>
              <a:rPr lang="en-US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Сколько человек заразятся гриппом через неделю</a:t>
            </a:r>
            <a:r>
              <a:rPr lang="en-US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ru-RU" b="1" i="1" dirty="0">
              <a:solidFill>
                <a:srgbClr val="002060"/>
              </a:solidFill>
            </a:endParaRP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endParaRPr lang="ru-RU" sz="2000" b="1" dirty="0">
              <a:solidFill>
                <a:srgbClr val="4100FA"/>
              </a:solidFill>
            </a:endParaRP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endParaRPr lang="ru-RU" sz="2400" b="1" dirty="0">
              <a:solidFill>
                <a:srgbClr val="4100FA"/>
              </a:solidFill>
            </a:endParaRP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endParaRPr lang="ru-RU" sz="2400" b="1" dirty="0">
              <a:solidFill>
                <a:srgbClr val="4100FA"/>
              </a:solidFill>
            </a:endParaRPr>
          </a:p>
          <a:p>
            <a:pPr marL="609600" indent="-609600">
              <a:lnSpc>
                <a:spcPct val="90000"/>
              </a:lnSpc>
            </a:pPr>
            <a:endParaRPr lang="ru-RU" sz="2400" dirty="0">
              <a:solidFill>
                <a:srgbClr val="4100FA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371600" y="188913"/>
            <a:ext cx="7772400" cy="1152525"/>
          </a:xfrm>
        </p:spPr>
        <p:txBody>
          <a:bodyPr>
            <a:normAutofit fontScale="90000"/>
          </a:bodyPr>
          <a:lstStyle/>
          <a:p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200" b="1" i="1" dirty="0">
                <a:solidFill>
                  <a:srgbClr val="FF0000"/>
                </a:solidFill>
              </a:rPr>
              <a:t>Внимание по записи формулы определите её назначение и соедините стрелками по смыслу.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11559" y="1412776"/>
          <a:ext cx="8136905" cy="4754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679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5666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71230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850038">
                <a:tc>
                  <a:txBody>
                    <a:bodyPr/>
                    <a:lstStyle/>
                    <a:p>
                      <a:pPr algn="l"/>
                      <a:r>
                        <a:rPr lang="ru-RU" sz="1800" kern="1200" dirty="0">
                          <a:latin typeface="Bookman Old Style" pitchFamily="18" charset="0"/>
                        </a:rPr>
                        <a:t>1.Формула знаменателя геометрической прогрессии.     </a:t>
                      </a:r>
                      <a:endParaRPr lang="ru-RU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>
                          <a:latin typeface="Bookman Old Style" pitchFamily="18" charset="0"/>
                        </a:rPr>
                        <a:t>1.   b</a:t>
                      </a:r>
                      <a:r>
                        <a:rPr lang="ru-RU" sz="1800" kern="1200" baseline="-25000" dirty="0">
                          <a:latin typeface="Bookman Old Style" pitchFamily="18" charset="0"/>
                        </a:rPr>
                        <a:t>n</a:t>
                      </a:r>
                      <a:r>
                        <a:rPr lang="ru-RU" sz="1800" kern="1200" dirty="0">
                          <a:latin typeface="Bookman Old Style" pitchFamily="18" charset="0"/>
                        </a:rPr>
                        <a:t>=b</a:t>
                      </a:r>
                      <a:r>
                        <a:rPr lang="ru-RU" sz="1800" kern="1200" baseline="-25000" dirty="0">
                          <a:latin typeface="Bookman Old Style" pitchFamily="18" charset="0"/>
                        </a:rPr>
                        <a:t>1</a:t>
                      </a:r>
                      <a:r>
                        <a:rPr lang="ru-RU" sz="1800" kern="1200" dirty="0">
                          <a:latin typeface="Bookman Old Style" pitchFamily="18" charset="0"/>
                        </a:rPr>
                        <a:t>q</a:t>
                      </a:r>
                      <a:r>
                        <a:rPr lang="ru-RU" sz="1800" kern="1200" baseline="30000" dirty="0">
                          <a:latin typeface="Bookman Old Style" pitchFamily="18" charset="0"/>
                        </a:rPr>
                        <a:t>n-1</a:t>
                      </a:r>
                      <a:endParaRPr lang="ru-RU" sz="1800" kern="1200" dirty="0">
                        <a:latin typeface="Bookman Old Style" pitchFamily="18" charset="0"/>
                      </a:endParaRPr>
                    </a:p>
                    <a:p>
                      <a:endParaRPr lang="ru-RU" dirty="0">
                        <a:latin typeface="Bookman Old Style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500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>
                          <a:latin typeface="Bookman Old Style" pitchFamily="18" charset="0"/>
                        </a:rPr>
                        <a:t>2.Формула </a:t>
                      </a:r>
                      <a:r>
                        <a:rPr lang="ru-RU" sz="1800" kern="1200" dirty="0" err="1">
                          <a:latin typeface="Bookman Old Style" pitchFamily="18" charset="0"/>
                        </a:rPr>
                        <a:t>n</a:t>
                      </a:r>
                      <a:r>
                        <a:rPr lang="ru-RU" sz="1800" kern="1200" dirty="0">
                          <a:latin typeface="Bookman Old Style" pitchFamily="18" charset="0"/>
                        </a:rPr>
                        <a:t> – го члена геометрической прогрессии</a:t>
                      </a:r>
                    </a:p>
                    <a:p>
                      <a:endParaRPr lang="ru-RU" b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>
                          <a:latin typeface="Bookman Old Style" pitchFamily="18" charset="0"/>
                        </a:rPr>
                        <a:t>2.   q=b</a:t>
                      </a:r>
                      <a:r>
                        <a:rPr lang="ru-RU" sz="1800" kern="1200" baseline="-25000" dirty="0">
                          <a:latin typeface="Bookman Old Style" pitchFamily="18" charset="0"/>
                        </a:rPr>
                        <a:t>n+1</a:t>
                      </a:r>
                      <a:r>
                        <a:rPr lang="ru-RU" sz="1800" kern="1200" dirty="0">
                          <a:latin typeface="Bookman Old Style" pitchFamily="18" charset="0"/>
                        </a:rPr>
                        <a:t>/</a:t>
                      </a:r>
                      <a:r>
                        <a:rPr lang="ru-RU" sz="1800" kern="1200" dirty="0" err="1">
                          <a:latin typeface="Bookman Old Style" pitchFamily="18" charset="0"/>
                        </a:rPr>
                        <a:t>b</a:t>
                      </a:r>
                      <a:r>
                        <a:rPr lang="ru-RU" sz="1800" kern="1200" baseline="-25000" dirty="0" err="1">
                          <a:latin typeface="Bookman Old Style" pitchFamily="18" charset="0"/>
                        </a:rPr>
                        <a:t>n</a:t>
                      </a:r>
                      <a:endParaRPr lang="ru-RU" sz="1800" kern="1200" dirty="0">
                        <a:latin typeface="Bookman Old Style" pitchFamily="18" charset="0"/>
                      </a:endParaRPr>
                    </a:p>
                    <a:p>
                      <a:endParaRPr lang="ru-RU" dirty="0">
                        <a:latin typeface="Bookman Old Style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50038"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latin typeface="Bookman Old Style" pitchFamily="18" charset="0"/>
                        </a:rPr>
                        <a:t> 3.Формула первого члена геометрической прогрессии,</a:t>
                      </a:r>
                    </a:p>
                    <a:p>
                      <a:r>
                        <a:rPr lang="ru-RU" sz="1800" kern="1200" dirty="0">
                          <a:latin typeface="Bookman Old Style" pitchFamily="18" charset="0"/>
                        </a:rPr>
                        <a:t>зная </a:t>
                      </a:r>
                      <a:r>
                        <a:rPr lang="ru-RU" sz="1800" kern="1200" dirty="0" err="1">
                          <a:latin typeface="Bookman Old Style" pitchFamily="18" charset="0"/>
                        </a:rPr>
                        <a:t>n</a:t>
                      </a:r>
                      <a:r>
                        <a:rPr lang="ru-RU" sz="1800" kern="1200" dirty="0">
                          <a:latin typeface="Bookman Old Style" pitchFamily="18" charset="0"/>
                        </a:rPr>
                        <a:t> – </a:t>
                      </a:r>
                      <a:r>
                        <a:rPr lang="ru-RU" sz="1800" kern="1200" dirty="0" err="1">
                          <a:latin typeface="Bookman Old Style" pitchFamily="18" charset="0"/>
                        </a:rPr>
                        <a:t>ый</a:t>
                      </a:r>
                      <a:r>
                        <a:rPr lang="ru-RU" sz="1800" kern="1200" dirty="0">
                          <a:latin typeface="Bookman Old Style" pitchFamily="18" charset="0"/>
                        </a:rPr>
                        <a:t> член и знаменатель?                                                   </a:t>
                      </a:r>
                      <a:endParaRPr lang="ru-RU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>
                          <a:latin typeface="Bookman Old Style" pitchFamily="18" charset="0"/>
                        </a:rPr>
                        <a:t>3.   b</a:t>
                      </a:r>
                      <a:r>
                        <a:rPr lang="ru-RU" sz="1800" kern="1200" baseline="30000" dirty="0">
                          <a:latin typeface="Bookman Old Style" pitchFamily="18" charset="0"/>
                        </a:rPr>
                        <a:t>2</a:t>
                      </a:r>
                      <a:r>
                        <a:rPr lang="ru-RU" sz="1800" kern="1200" baseline="-25000" dirty="0">
                          <a:latin typeface="Bookman Old Style" pitchFamily="18" charset="0"/>
                        </a:rPr>
                        <a:t>n</a:t>
                      </a:r>
                      <a:r>
                        <a:rPr lang="ru-RU" sz="1800" kern="1200" dirty="0">
                          <a:latin typeface="Bookman Old Style" pitchFamily="18" charset="0"/>
                        </a:rPr>
                        <a:t>=b</a:t>
                      </a:r>
                      <a:r>
                        <a:rPr lang="ru-RU" sz="1800" kern="1200" baseline="-25000" dirty="0">
                          <a:latin typeface="Bookman Old Style" pitchFamily="18" charset="0"/>
                        </a:rPr>
                        <a:t>n-1</a:t>
                      </a:r>
                      <a:r>
                        <a:rPr lang="ru-RU" sz="1800" kern="1200" dirty="0">
                          <a:latin typeface="Bookman Old Style" pitchFamily="18" charset="0"/>
                        </a:rPr>
                        <a:t>* b</a:t>
                      </a:r>
                      <a:r>
                        <a:rPr lang="ru-RU" sz="1800" kern="1200" baseline="-25000" dirty="0">
                          <a:latin typeface="Bookman Old Style" pitchFamily="18" charset="0"/>
                        </a:rPr>
                        <a:t>n+1</a:t>
                      </a:r>
                      <a:endParaRPr lang="ru-RU" sz="1800" kern="1200" dirty="0">
                        <a:latin typeface="Bookman Old Style" pitchFamily="18" charset="0"/>
                      </a:endParaRPr>
                    </a:p>
                    <a:p>
                      <a:endParaRPr lang="ru-RU" b="1" dirty="0">
                        <a:solidFill>
                          <a:srgbClr val="C0000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50038"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latin typeface="Bookman Old Style" pitchFamily="18" charset="0"/>
                        </a:rPr>
                        <a:t>4.Свойство геометрической прогрессии</a:t>
                      </a:r>
                      <a:endParaRPr lang="ru-RU" b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>
                          <a:latin typeface="Bookman Old Style" pitchFamily="18" charset="0"/>
                        </a:rPr>
                        <a:t>4.   b</a:t>
                      </a:r>
                      <a:r>
                        <a:rPr lang="ru-RU" sz="1800" kern="1200" baseline="-25000" dirty="0">
                          <a:latin typeface="Bookman Old Style" pitchFamily="18" charset="0"/>
                        </a:rPr>
                        <a:t>1</a:t>
                      </a:r>
                      <a:r>
                        <a:rPr lang="ru-RU" sz="1800" kern="1200" dirty="0">
                          <a:latin typeface="Bookman Old Style" pitchFamily="18" charset="0"/>
                        </a:rPr>
                        <a:t>=b</a:t>
                      </a:r>
                      <a:r>
                        <a:rPr lang="ru-RU" sz="1800" kern="1200" baseline="-25000" dirty="0">
                          <a:latin typeface="Bookman Old Style" pitchFamily="18" charset="0"/>
                        </a:rPr>
                        <a:t>n</a:t>
                      </a:r>
                      <a:r>
                        <a:rPr lang="ru-RU" sz="1800" kern="1200" dirty="0">
                          <a:latin typeface="Bookman Old Style" pitchFamily="18" charset="0"/>
                        </a:rPr>
                        <a:t>/q</a:t>
                      </a:r>
                      <a:r>
                        <a:rPr lang="ru-RU" sz="1800" kern="1200" baseline="30000" dirty="0">
                          <a:latin typeface="Bookman Old Style" pitchFamily="18" charset="0"/>
                        </a:rPr>
                        <a:t>n-1</a:t>
                      </a:r>
                      <a:endParaRPr lang="ru-RU" sz="1800" kern="1200" dirty="0">
                        <a:latin typeface="Bookman Old Style" pitchFamily="18" charset="0"/>
                      </a:endParaRPr>
                    </a:p>
                    <a:p>
                      <a:endParaRPr lang="ru-RU" dirty="0">
                        <a:latin typeface="Bookman Old Style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cxnSp>
        <p:nvCxnSpPr>
          <p:cNvPr id="6" name="Прямая со стрелкой 5"/>
          <p:cNvCxnSpPr/>
          <p:nvPr/>
        </p:nvCxnSpPr>
        <p:spPr>
          <a:xfrm>
            <a:off x="3635896" y="1772816"/>
            <a:ext cx="2808312" cy="108012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3491880" y="1772816"/>
            <a:ext cx="2880320" cy="108012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3419872" y="4293096"/>
            <a:ext cx="3168352" cy="1296144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3347864" y="3933056"/>
            <a:ext cx="3024336" cy="162880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CustomShape 1"/>
          <p:cNvSpPr/>
          <p:nvPr/>
        </p:nvSpPr>
        <p:spPr bwMode="auto">
          <a:xfrm>
            <a:off x="500040" y="642960"/>
            <a:ext cx="8358120" cy="1922759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Валя отрезала от рулончика серпантина первую полоску бумаги длиной 1,2см, а потом отрезала ещё четыре полоски, при этом длина каждой из них была в 5 раз больше, чем длина предыдущей. Найдите суммарную длину этих пяти полосок в сантиметрах.</a:t>
            </a:r>
            <a:endParaRPr lang="en-US" sz="2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CustomShape 2"/>
          <p:cNvSpPr/>
          <p:nvPr/>
        </p:nvSpPr>
        <p:spPr bwMode="auto">
          <a:xfrm>
            <a:off x="655560" y="2714760"/>
            <a:ext cx="1050840" cy="510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b</a:t>
            </a:r>
            <a:r>
              <a:rPr lang="ru-RU" sz="2400" b="0" strike="noStrike" spc="-1" baseline="-25000">
                <a:solidFill>
                  <a:srgbClr val="000000"/>
                </a:solidFill>
                <a:latin typeface="Times New Roman"/>
                <a:ea typeface="Times New Roman"/>
              </a:rPr>
              <a:t>1</a:t>
            </a:r>
            <a:r>
              <a:rPr lang="en-US" sz="24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= </a:t>
            </a:r>
            <a:r>
              <a:rPr lang="ru-RU" sz="24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1,2</a:t>
            </a:r>
            <a:endParaRPr lang="en-US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CustomShape 3"/>
          <p:cNvSpPr/>
          <p:nvPr/>
        </p:nvSpPr>
        <p:spPr bwMode="auto">
          <a:xfrm>
            <a:off x="646560" y="3143160"/>
            <a:ext cx="657720" cy="825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24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q=5</a:t>
            </a:r>
            <a:endParaRPr lang="en-US" sz="24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defRPr/>
            </a:pPr>
            <a:endParaRPr lang="en-US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Formula 4"/>
          <p:cNvSpPr txBox="1"/>
          <p:nvPr/>
        </p:nvSpPr>
        <p:spPr bwMode="auto">
          <a:xfrm>
            <a:off x="428760" y="3714840"/>
            <a:ext cx="8501040" cy="103824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8" name="CustomShape 5"/>
          <p:cNvSpPr/>
          <p:nvPr/>
        </p:nvSpPr>
        <p:spPr bwMode="auto">
          <a:xfrm>
            <a:off x="3439440" y="214200"/>
            <a:ext cx="2471400" cy="5814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ru-RU" sz="32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Задание ОГЭ</a:t>
            </a: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CustomShape 6"/>
          <p:cNvSpPr/>
          <p:nvPr/>
        </p:nvSpPr>
        <p:spPr bwMode="auto">
          <a:xfrm>
            <a:off x="653400" y="4857840"/>
            <a:ext cx="1944000" cy="45972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6800" rIns="90000" bIns="46800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Ответ:   937,2</a:t>
            </a:r>
            <a:endParaRPr lang="en-US" sz="2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/>
          <p:cNvSpPr txBox="1"/>
          <p:nvPr/>
        </p:nvSpPr>
        <p:spPr bwMode="auto">
          <a:xfrm>
            <a:off x="457200" y="27432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ctr">
            <a:noAutofit/>
          </a:bodyPr>
          <a:lstStyle/>
          <a:p>
            <a:pPr>
              <a:defRPr/>
            </a:pPr>
            <a:r>
              <a:rPr lang="en-US" sz="3800" b="1" strike="noStrike" spc="-1" dirty="0" err="1">
                <a:solidFill>
                  <a:srgbClr val="000000"/>
                </a:solidFill>
                <a:latin typeface="Arial"/>
              </a:rPr>
              <a:t>Самостоятельная</a:t>
            </a:r>
            <a:r>
              <a:rPr lang="en-US" sz="3800" b="1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800" b="1" strike="noStrike" spc="-1" dirty="0" err="1">
                <a:solidFill>
                  <a:srgbClr val="000000"/>
                </a:solidFill>
                <a:latin typeface="Arial"/>
              </a:rPr>
              <a:t>работа</a:t>
            </a:r>
            <a:r>
              <a:rPr lang="en-US" sz="3800" b="0" strike="noStrike" spc="-1" dirty="0">
                <a:solidFill>
                  <a:srgbClr val="000000"/>
                </a:solidFill>
                <a:latin typeface="Arial"/>
              </a:rPr>
              <a:t> </a:t>
            </a:r>
          </a:p>
        </p:txBody>
      </p:sp>
      <p:sp>
        <p:nvSpPr>
          <p:cNvPr id="5" name="TextShape 2"/>
          <p:cNvSpPr txBox="1"/>
          <p:nvPr/>
        </p:nvSpPr>
        <p:spPr bwMode="auto">
          <a:xfrm>
            <a:off x="457200" y="1340768"/>
            <a:ext cx="8229600" cy="4789672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>
            <a:noAutofit/>
          </a:bodyPr>
          <a:lstStyle/>
          <a:p>
            <a:pPr marL="342720" indent="-342720">
              <a:lnSpc>
                <a:spcPct val="80000"/>
              </a:lnSpc>
              <a:spcBef>
                <a:spcPts val="400"/>
              </a:spcBef>
              <a:buClr>
                <a:srgbClr val="CCCCFF"/>
              </a:buClr>
              <a:buSzPct val="80000"/>
              <a:buFont typeface="Wingdings"/>
              <a:buChar char=""/>
              <a:defRPr/>
            </a:pPr>
            <a:r>
              <a:rPr lang="en-US" sz="1600" b="1" strike="noStrike" spc="-1" dirty="0">
                <a:solidFill>
                  <a:srgbClr val="6767FF"/>
                </a:solidFill>
                <a:latin typeface="Arial"/>
              </a:rPr>
              <a:t>1 </a:t>
            </a:r>
            <a:r>
              <a:rPr lang="en-US" sz="1600" b="1" strike="noStrike" spc="-1" dirty="0" err="1">
                <a:solidFill>
                  <a:srgbClr val="6767FF"/>
                </a:solidFill>
                <a:latin typeface="Arial"/>
              </a:rPr>
              <a:t>вариант</a:t>
            </a:r>
            <a:endParaRPr lang="en-US" sz="1600" b="0" strike="noStrike" spc="-1" dirty="0">
              <a:solidFill>
                <a:srgbClr val="000000"/>
              </a:solidFill>
              <a:latin typeface="Arial"/>
            </a:endParaRPr>
          </a:p>
          <a:p>
            <a:pPr marL="342720" indent="-342720">
              <a:lnSpc>
                <a:spcPct val="80000"/>
              </a:lnSpc>
              <a:spcBef>
                <a:spcPts val="400"/>
              </a:spcBef>
              <a:buClr>
                <a:srgbClr val="CCCCFF"/>
              </a:buClr>
              <a:buSzPct val="80000"/>
              <a:buFont typeface="Wingdings"/>
              <a:buChar char=""/>
              <a:defRPr/>
            </a:pP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1. 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Arial"/>
              </a:rPr>
              <a:t>Найти</a:t>
            </a: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Arial"/>
              </a:rPr>
              <a:t>сумму</a:t>
            </a: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Arial"/>
              </a:rPr>
              <a:t>семи</a:t>
            </a: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Arial"/>
              </a:rPr>
              <a:t>первых</a:t>
            </a: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Arial"/>
              </a:rPr>
              <a:t>членов</a:t>
            </a: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Arial"/>
              </a:rPr>
              <a:t>геометрической</a:t>
            </a: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Arial"/>
              </a:rPr>
              <a:t>прогрессии</a:t>
            </a: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 -2; -4; -8;…</a:t>
            </a:r>
          </a:p>
          <a:p>
            <a:pPr marL="342720" indent="-342720">
              <a:lnSpc>
                <a:spcPct val="80000"/>
              </a:lnSpc>
              <a:spcBef>
                <a:spcPts val="400"/>
              </a:spcBef>
              <a:buClr>
                <a:srgbClr val="CCCCFF"/>
              </a:buClr>
              <a:buSzPct val="80000"/>
              <a:buFont typeface="Wingdings"/>
              <a:buChar char=""/>
              <a:defRPr/>
            </a:pP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2. 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Arial"/>
              </a:rPr>
              <a:t>Укажите</a:t>
            </a: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Arial"/>
              </a:rPr>
              <a:t>сумму</a:t>
            </a: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Arial"/>
              </a:rPr>
              <a:t>шести</a:t>
            </a: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Arial"/>
              </a:rPr>
              <a:t>первых</a:t>
            </a: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Arial"/>
              </a:rPr>
              <a:t>членов</a:t>
            </a: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Arial"/>
              </a:rPr>
              <a:t>геометрической</a:t>
            </a: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Arial"/>
              </a:rPr>
              <a:t>прогрессии</a:t>
            </a: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, у 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Arial"/>
              </a:rPr>
              <a:t>которой</a:t>
            </a: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 b1=81, q=1/3. </a:t>
            </a:r>
            <a:endParaRPr lang="ru-RU" sz="1600" b="0" strike="noStrike" spc="-1" dirty="0">
              <a:solidFill>
                <a:srgbClr val="000000"/>
              </a:solidFill>
              <a:latin typeface="Arial"/>
            </a:endParaRPr>
          </a:p>
          <a:p>
            <a:pPr marL="342720" indent="-342720">
              <a:lnSpc>
                <a:spcPct val="80000"/>
              </a:lnSpc>
              <a:spcBef>
                <a:spcPts val="400"/>
              </a:spcBef>
              <a:buClr>
                <a:srgbClr val="CCCCFF"/>
              </a:buClr>
              <a:buSzPct val="80000"/>
              <a:buFont typeface="Wingdings"/>
              <a:buChar char=""/>
              <a:defRPr/>
            </a:pP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3. 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Arial"/>
              </a:rPr>
              <a:t>Геометрическая</a:t>
            </a: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Arial"/>
              </a:rPr>
              <a:t>прогрессия</a:t>
            </a: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Arial"/>
              </a:rPr>
              <a:t>задана</a:t>
            </a: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Arial"/>
              </a:rPr>
              <a:t>формулой</a:t>
            </a: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 n-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Arial"/>
              </a:rPr>
              <a:t>го</a:t>
            </a: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Arial"/>
              </a:rPr>
              <a:t>члена</a:t>
            </a: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Arial"/>
              </a:rPr>
              <a:t>bn</a:t>
            </a: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=5n-1. 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Arial"/>
              </a:rPr>
              <a:t>Найти</a:t>
            </a: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 S5. </a:t>
            </a:r>
          </a:p>
          <a:p>
            <a:pPr marL="342720" indent="-342720">
              <a:lnSpc>
                <a:spcPct val="80000"/>
              </a:lnSpc>
              <a:spcBef>
                <a:spcPts val="400"/>
              </a:spcBef>
              <a:buClr>
                <a:srgbClr val="CCCCFF"/>
              </a:buClr>
              <a:buSzPct val="80000"/>
              <a:buFont typeface="Wingdings"/>
              <a:buChar char=""/>
              <a:defRPr/>
            </a:pPr>
            <a:endParaRPr lang="ru-RU" sz="1600" b="0" strike="noStrike" spc="-1" dirty="0">
              <a:solidFill>
                <a:srgbClr val="000000"/>
              </a:solidFill>
              <a:latin typeface="Arial"/>
            </a:endParaRPr>
          </a:p>
          <a:p>
            <a:pPr marL="342720" indent="-342720">
              <a:lnSpc>
                <a:spcPct val="80000"/>
              </a:lnSpc>
              <a:spcBef>
                <a:spcPts val="400"/>
              </a:spcBef>
              <a:buClr>
                <a:srgbClr val="CCCCFF"/>
              </a:buClr>
              <a:buSzPct val="80000"/>
              <a:buFont typeface="Wingdings"/>
              <a:buChar char=""/>
              <a:defRPr/>
            </a:pP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1600" b="1" strike="noStrike" spc="-1" dirty="0">
                <a:solidFill>
                  <a:srgbClr val="6767FF"/>
                </a:solidFill>
                <a:latin typeface="Arial"/>
              </a:rPr>
              <a:t>2 </a:t>
            </a:r>
            <a:r>
              <a:rPr lang="en-US" sz="1600" b="1" strike="noStrike" spc="-1" dirty="0" err="1">
                <a:solidFill>
                  <a:srgbClr val="6767FF"/>
                </a:solidFill>
                <a:latin typeface="Arial"/>
              </a:rPr>
              <a:t>вариант</a:t>
            </a:r>
            <a:endParaRPr lang="en-US" sz="1600" b="0" strike="noStrike" spc="-1" dirty="0">
              <a:solidFill>
                <a:srgbClr val="000000"/>
              </a:solidFill>
              <a:latin typeface="Arial"/>
            </a:endParaRPr>
          </a:p>
          <a:p>
            <a:pPr marL="342720" indent="-342720">
              <a:lnSpc>
                <a:spcPct val="80000"/>
              </a:lnSpc>
              <a:spcBef>
                <a:spcPts val="400"/>
              </a:spcBef>
              <a:buClr>
                <a:srgbClr val="CCCCFF"/>
              </a:buClr>
              <a:buSzPct val="80000"/>
              <a:buFont typeface="Wingdings"/>
              <a:buChar char=""/>
              <a:defRPr/>
            </a:pP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1. 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Arial"/>
              </a:rPr>
              <a:t>Найти</a:t>
            </a: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Arial"/>
              </a:rPr>
              <a:t>сумму</a:t>
            </a: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Arial"/>
              </a:rPr>
              <a:t>семи</a:t>
            </a: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Arial"/>
              </a:rPr>
              <a:t>первых</a:t>
            </a: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Arial"/>
              </a:rPr>
              <a:t>членов</a:t>
            </a: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Arial"/>
              </a:rPr>
              <a:t>геометрической</a:t>
            </a: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Arial"/>
              </a:rPr>
              <a:t>прогрессии</a:t>
            </a: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, у 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Arial"/>
              </a:rPr>
              <a:t>которой</a:t>
            </a: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 b1=32, q=-2.</a:t>
            </a:r>
            <a:endParaRPr lang="ru-RU" sz="1600" b="0" strike="noStrike" spc="-1" dirty="0">
              <a:solidFill>
                <a:srgbClr val="000000"/>
              </a:solidFill>
              <a:latin typeface="Arial"/>
            </a:endParaRPr>
          </a:p>
          <a:p>
            <a:pPr marL="342720" indent="-342720">
              <a:lnSpc>
                <a:spcPct val="80000"/>
              </a:lnSpc>
              <a:spcBef>
                <a:spcPts val="400"/>
              </a:spcBef>
              <a:buClr>
                <a:srgbClr val="CCCCFF"/>
              </a:buClr>
              <a:buSzPct val="80000"/>
              <a:buFont typeface="Wingdings"/>
              <a:buChar char=""/>
              <a:defRPr/>
            </a:pP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2. 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Arial"/>
              </a:rPr>
              <a:t>Укажите</a:t>
            </a: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Arial"/>
              </a:rPr>
              <a:t>сумму</a:t>
            </a: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Arial"/>
              </a:rPr>
              <a:t>пяти</a:t>
            </a: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Arial"/>
              </a:rPr>
              <a:t>первых</a:t>
            </a: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Arial"/>
              </a:rPr>
              <a:t>членов</a:t>
            </a: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Arial"/>
              </a:rPr>
              <a:t>геометрической</a:t>
            </a: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Arial"/>
              </a:rPr>
              <a:t>прогрессии</a:t>
            </a: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 2;1; </a:t>
            </a:r>
            <a:r>
              <a:rPr lang="ru-RU" sz="1600" b="0" strike="noStrike" spc="-1" dirty="0">
                <a:solidFill>
                  <a:srgbClr val="000000"/>
                </a:solidFill>
                <a:latin typeface="Arial"/>
              </a:rPr>
              <a:t>1/2</a:t>
            </a: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 ;… </a:t>
            </a:r>
          </a:p>
          <a:p>
            <a:pPr marL="342720" indent="-342720">
              <a:lnSpc>
                <a:spcPct val="80000"/>
              </a:lnSpc>
              <a:spcBef>
                <a:spcPts val="400"/>
              </a:spcBef>
              <a:buClr>
                <a:srgbClr val="CCCCFF"/>
              </a:buClr>
              <a:buSzPct val="80000"/>
              <a:buFont typeface="Wingdings"/>
              <a:buChar char=""/>
              <a:defRPr/>
            </a:pP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3. 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Arial"/>
              </a:rPr>
              <a:t>Геометрическая</a:t>
            </a: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Arial"/>
              </a:rPr>
              <a:t>прогрессия</a:t>
            </a: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Arial"/>
              </a:rPr>
              <a:t>задана</a:t>
            </a: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Arial"/>
              </a:rPr>
              <a:t>формулой</a:t>
            </a: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 n-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Arial"/>
              </a:rPr>
              <a:t>го</a:t>
            </a: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Arial"/>
              </a:rPr>
              <a:t>члена</a:t>
            </a: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Arial"/>
              </a:rPr>
              <a:t>bn</a:t>
            </a: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=3n. 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Arial"/>
              </a:rPr>
              <a:t>Вычислить</a:t>
            </a:r>
            <a:r>
              <a:rPr lang="en-US" sz="1600" b="0" strike="noStrike" spc="-1" dirty="0">
                <a:solidFill>
                  <a:srgbClr val="000000"/>
                </a:solidFill>
                <a:latin typeface="Arial"/>
              </a:rPr>
              <a:t> S5.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/>
          <p:cNvSpPr txBox="1"/>
          <p:nvPr/>
        </p:nvSpPr>
        <p:spPr bwMode="auto">
          <a:xfrm>
            <a:off x="467544" y="218520"/>
            <a:ext cx="7539120" cy="59832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ctr">
            <a:noAutofit/>
          </a:bodyPr>
          <a:lstStyle/>
          <a:p>
            <a:pPr algn="ctr">
              <a:lnSpc>
                <a:spcPct val="100000"/>
              </a:lnSpc>
              <a:defRPr/>
            </a:pPr>
            <a:r>
              <a:rPr lang="en-US" sz="3400" b="0" strike="noStrike" spc="-1" dirty="0" err="1">
                <a:solidFill>
                  <a:srgbClr val="CC9900"/>
                </a:solidFill>
                <a:latin typeface="Comic Sans MS"/>
              </a:rPr>
              <a:t>Сравни</a:t>
            </a:r>
            <a:r>
              <a:rPr lang="en-US" sz="3400" b="0" strike="noStrike" spc="-1" dirty="0">
                <a:solidFill>
                  <a:srgbClr val="CC9900"/>
                </a:solidFill>
                <a:latin typeface="Comic Sans MS"/>
              </a:rPr>
              <a:t> </a:t>
            </a:r>
            <a:r>
              <a:rPr lang="en-US" sz="3400" b="0" strike="noStrike" spc="-1" dirty="0" err="1">
                <a:solidFill>
                  <a:srgbClr val="CC9900"/>
                </a:solidFill>
                <a:latin typeface="Comic Sans MS"/>
              </a:rPr>
              <a:t>результаты</a:t>
            </a:r>
            <a:endParaRPr lang="en-US" sz="34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TextShape 2"/>
          <p:cNvSpPr txBox="1"/>
          <p:nvPr/>
        </p:nvSpPr>
        <p:spPr bwMode="auto">
          <a:xfrm>
            <a:off x="684000" y="907920"/>
            <a:ext cx="3771720" cy="457848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>
            <a:normAutofit/>
          </a:bodyPr>
          <a:lstStyle/>
          <a:p>
            <a:pPr marL="342720" indent="-342720" algn="ctr">
              <a:lnSpc>
                <a:spcPct val="100000"/>
              </a:lnSpc>
              <a:spcBef>
                <a:spcPts val="697"/>
              </a:spcBef>
              <a:defRPr/>
            </a:pPr>
            <a:r>
              <a:rPr lang="ru-RU" sz="2800" b="0" strike="noStrike" spc="-1" dirty="0">
                <a:solidFill>
                  <a:srgbClr val="9933FF"/>
                </a:solidFill>
                <a:latin typeface="Comic Sans MS"/>
              </a:rPr>
              <a:t>1 вариант</a:t>
            </a:r>
            <a:endParaRPr lang="en-US" sz="2800" b="0" strike="noStrike" spc="-1" dirty="0">
              <a:solidFill>
                <a:srgbClr val="000000"/>
              </a:solidFill>
              <a:latin typeface="Arial"/>
            </a:endParaRPr>
          </a:p>
          <a:p>
            <a:pPr marL="342720" indent="-342720" algn="ctr">
              <a:lnSpc>
                <a:spcPct val="100000"/>
              </a:lnSpc>
              <a:spcBef>
                <a:spcPts val="697"/>
              </a:spcBef>
              <a:defRPr/>
            </a:pPr>
            <a:endParaRPr lang="en-US" sz="2800" b="0" strike="noStrike" spc="-1" dirty="0">
              <a:solidFill>
                <a:srgbClr val="000000"/>
              </a:solidFill>
              <a:latin typeface="Arial"/>
            </a:endParaRPr>
          </a:p>
          <a:p>
            <a:pPr marL="342720" indent="-342720">
              <a:spcBef>
                <a:spcPts val="697"/>
              </a:spcBef>
              <a:defRPr/>
            </a:pPr>
            <a:r>
              <a:rPr lang="ru-RU" sz="2800" b="0" strike="noStrike" spc="-1" dirty="0">
                <a:solidFill>
                  <a:srgbClr val="FF0066"/>
                </a:solidFill>
                <a:latin typeface="Arial"/>
              </a:rPr>
              <a:t>1) </a:t>
            </a:r>
            <a:r>
              <a:rPr lang="en-US" sz="2800" b="0" strike="noStrike" spc="-1" dirty="0">
                <a:solidFill>
                  <a:srgbClr val="FF0066"/>
                </a:solidFill>
                <a:latin typeface="Arial"/>
              </a:rPr>
              <a:t>S</a:t>
            </a:r>
            <a:r>
              <a:rPr lang="en-US" sz="2800" b="0" strike="noStrike" spc="-1" baseline="-25000" dirty="0">
                <a:solidFill>
                  <a:srgbClr val="FF0066"/>
                </a:solidFill>
                <a:latin typeface="Arial"/>
              </a:rPr>
              <a:t>7</a:t>
            </a:r>
            <a:r>
              <a:rPr lang="en-US" sz="2800" b="0" strike="noStrike" spc="-1" dirty="0">
                <a:solidFill>
                  <a:srgbClr val="FF0066"/>
                </a:solidFill>
                <a:latin typeface="Arial"/>
              </a:rPr>
              <a:t>=- 254</a:t>
            </a:r>
            <a:endParaRPr lang="en-US" sz="2800" b="0" strike="noStrike" spc="-1" dirty="0">
              <a:solidFill>
                <a:srgbClr val="000000"/>
              </a:solidFill>
              <a:latin typeface="Arial"/>
            </a:endParaRPr>
          </a:p>
          <a:p>
            <a:pPr marL="342720" indent="-342720">
              <a:spcBef>
                <a:spcPts val="697"/>
              </a:spcBef>
              <a:defRPr/>
            </a:pPr>
            <a:r>
              <a:rPr lang="en-US" sz="2800" b="0" strike="noStrike" spc="-1" dirty="0">
                <a:solidFill>
                  <a:srgbClr val="FF0066"/>
                </a:solidFill>
                <a:latin typeface="Arial"/>
              </a:rPr>
              <a:t>2) S</a:t>
            </a:r>
            <a:r>
              <a:rPr lang="en-US" sz="2800" b="0" strike="noStrike" spc="-1" baseline="-25000" dirty="0">
                <a:solidFill>
                  <a:srgbClr val="FF0066"/>
                </a:solidFill>
                <a:latin typeface="Arial"/>
              </a:rPr>
              <a:t>6</a:t>
            </a:r>
            <a:r>
              <a:rPr lang="en-US" sz="2800" b="0" strike="noStrike" spc="-1" dirty="0">
                <a:solidFill>
                  <a:srgbClr val="FF0066"/>
                </a:solidFill>
                <a:latin typeface="Arial"/>
              </a:rPr>
              <a:t>=121</a:t>
            </a:r>
            <a:endParaRPr lang="en-US" sz="2800" b="0" strike="noStrike" spc="-1" dirty="0">
              <a:solidFill>
                <a:srgbClr val="000000"/>
              </a:solidFill>
              <a:latin typeface="Arial"/>
            </a:endParaRPr>
          </a:p>
          <a:p>
            <a:pPr marL="342720" indent="-342720">
              <a:spcBef>
                <a:spcPts val="697"/>
              </a:spcBef>
              <a:defRPr/>
            </a:pPr>
            <a:r>
              <a:rPr lang="en-US" sz="2800" b="0" strike="noStrike" spc="-1" dirty="0">
                <a:solidFill>
                  <a:srgbClr val="FF0066"/>
                </a:solidFill>
                <a:latin typeface="Arial"/>
              </a:rPr>
              <a:t>3) S</a:t>
            </a:r>
            <a:r>
              <a:rPr lang="en-US" sz="2800" b="0" strike="noStrike" spc="-1" baseline="-25000" dirty="0">
                <a:solidFill>
                  <a:srgbClr val="FF0066"/>
                </a:solidFill>
                <a:latin typeface="Arial"/>
              </a:rPr>
              <a:t>5</a:t>
            </a:r>
            <a:r>
              <a:rPr lang="en-US" sz="2800" b="0" strike="noStrike" spc="-1" dirty="0">
                <a:solidFill>
                  <a:srgbClr val="FF0066"/>
                </a:solidFill>
                <a:latin typeface="Arial"/>
              </a:rPr>
              <a:t>=</a:t>
            </a:r>
            <a:r>
              <a:rPr lang="ru-RU" sz="2800" b="0" strike="noStrike" spc="-1" dirty="0">
                <a:solidFill>
                  <a:srgbClr val="FF0066"/>
                </a:solidFill>
                <a:latin typeface="Arial"/>
              </a:rPr>
              <a:t>781</a:t>
            </a:r>
            <a:endParaRPr lang="en-US" sz="2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TextShape 3"/>
          <p:cNvSpPr txBox="1"/>
          <p:nvPr/>
        </p:nvSpPr>
        <p:spPr bwMode="auto">
          <a:xfrm>
            <a:off x="4572000" y="907920"/>
            <a:ext cx="3772080" cy="460872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>
            <a:normAutofit/>
          </a:bodyPr>
          <a:lstStyle/>
          <a:p>
            <a:pPr marL="342720" indent="-342720" algn="ctr">
              <a:lnSpc>
                <a:spcPct val="100000"/>
              </a:lnSpc>
              <a:spcBef>
                <a:spcPts val="697"/>
              </a:spcBef>
              <a:defRPr/>
            </a:pPr>
            <a:r>
              <a:rPr lang="ru-RU" sz="2800" b="0" strike="noStrike" spc="-1" dirty="0">
                <a:solidFill>
                  <a:srgbClr val="9933FF"/>
                </a:solidFill>
                <a:latin typeface="Comic Sans MS"/>
              </a:rPr>
              <a:t>2 вариант</a:t>
            </a:r>
            <a:endParaRPr lang="en-US" sz="2800" b="0" strike="noStrike" spc="-1" dirty="0">
              <a:solidFill>
                <a:srgbClr val="000000"/>
              </a:solidFill>
              <a:latin typeface="Arial"/>
            </a:endParaRPr>
          </a:p>
          <a:p>
            <a:pPr marL="342720" indent="-342720" algn="ctr">
              <a:lnSpc>
                <a:spcPct val="100000"/>
              </a:lnSpc>
              <a:spcBef>
                <a:spcPts val="697"/>
              </a:spcBef>
              <a:defRPr/>
            </a:pPr>
            <a:endParaRPr lang="en-US" sz="2800" b="0" strike="noStrike" spc="-1" dirty="0">
              <a:solidFill>
                <a:srgbClr val="000000"/>
              </a:solidFill>
              <a:latin typeface="Arial"/>
            </a:endParaRPr>
          </a:p>
          <a:p>
            <a:pPr marL="342720" indent="-342720">
              <a:spcBef>
                <a:spcPts val="697"/>
              </a:spcBef>
              <a:defRPr/>
            </a:pPr>
            <a:r>
              <a:rPr lang="ru-RU" sz="2800" b="0" strike="noStrike" spc="-1" dirty="0">
                <a:solidFill>
                  <a:srgbClr val="CC00CC"/>
                </a:solidFill>
                <a:latin typeface="Arial"/>
              </a:rPr>
              <a:t>1)</a:t>
            </a:r>
            <a:r>
              <a:rPr lang="en-US" sz="2800" b="0" strike="noStrike" spc="-1" dirty="0">
                <a:solidFill>
                  <a:srgbClr val="CC00CC"/>
                </a:solidFill>
                <a:latin typeface="Arial"/>
              </a:rPr>
              <a:t> S</a:t>
            </a:r>
            <a:r>
              <a:rPr lang="en-US" sz="2800" b="0" strike="noStrike" spc="-1" baseline="-25000" dirty="0">
                <a:solidFill>
                  <a:srgbClr val="CC00CC"/>
                </a:solidFill>
                <a:latin typeface="Arial"/>
              </a:rPr>
              <a:t>7</a:t>
            </a:r>
            <a:r>
              <a:rPr lang="en-US" sz="2800" b="0" strike="noStrike" spc="-1" dirty="0">
                <a:solidFill>
                  <a:srgbClr val="CC00CC"/>
                </a:solidFill>
                <a:latin typeface="Arial"/>
              </a:rPr>
              <a:t>=</a:t>
            </a:r>
            <a:r>
              <a:rPr lang="ru-RU" sz="2800" b="0" strike="noStrike" spc="-1" dirty="0">
                <a:solidFill>
                  <a:srgbClr val="CC00CC"/>
                </a:solidFill>
                <a:latin typeface="Arial"/>
              </a:rPr>
              <a:t>1376</a:t>
            </a:r>
            <a:endParaRPr lang="en-US" sz="2800" b="0" strike="noStrike" spc="-1" dirty="0">
              <a:solidFill>
                <a:srgbClr val="000000"/>
              </a:solidFill>
              <a:latin typeface="Arial"/>
            </a:endParaRPr>
          </a:p>
          <a:p>
            <a:pPr marL="342720" indent="-342720">
              <a:spcBef>
                <a:spcPts val="697"/>
              </a:spcBef>
              <a:defRPr/>
            </a:pPr>
            <a:r>
              <a:rPr lang="en-US" sz="2800" b="0" strike="noStrike" spc="-1" dirty="0">
                <a:solidFill>
                  <a:srgbClr val="CC00CC"/>
                </a:solidFill>
                <a:latin typeface="Arial"/>
              </a:rPr>
              <a:t>2) S</a:t>
            </a:r>
            <a:r>
              <a:rPr lang="en-US" sz="2800" b="0" strike="noStrike" spc="-1" baseline="-25000" dirty="0">
                <a:solidFill>
                  <a:srgbClr val="CC00CC"/>
                </a:solidFill>
                <a:latin typeface="Arial"/>
              </a:rPr>
              <a:t>5</a:t>
            </a:r>
            <a:r>
              <a:rPr lang="en-US" sz="2800" b="0" strike="noStrike" spc="-1" dirty="0">
                <a:solidFill>
                  <a:srgbClr val="CC00CC"/>
                </a:solidFill>
                <a:latin typeface="Arial"/>
              </a:rPr>
              <a:t>=3</a:t>
            </a:r>
            <a:endParaRPr lang="en-US" sz="2800" b="0" strike="noStrike" spc="-1" dirty="0">
              <a:solidFill>
                <a:srgbClr val="000000"/>
              </a:solidFill>
              <a:latin typeface="Arial"/>
            </a:endParaRPr>
          </a:p>
          <a:p>
            <a:pPr marL="342720" indent="-342720">
              <a:spcBef>
                <a:spcPts val="697"/>
              </a:spcBef>
              <a:defRPr/>
            </a:pPr>
            <a:r>
              <a:rPr lang="en-US" sz="2800" b="0" strike="noStrike" spc="-1" dirty="0">
                <a:solidFill>
                  <a:srgbClr val="CC00CC"/>
                </a:solidFill>
                <a:latin typeface="Arial"/>
              </a:rPr>
              <a:t>3) S</a:t>
            </a:r>
            <a:r>
              <a:rPr lang="en-US" sz="2800" b="0" strike="noStrike" spc="-1" baseline="-25000" dirty="0">
                <a:solidFill>
                  <a:srgbClr val="CC00CC"/>
                </a:solidFill>
                <a:latin typeface="Arial"/>
              </a:rPr>
              <a:t>5</a:t>
            </a:r>
            <a:r>
              <a:rPr lang="en-US" sz="2800" b="0" strike="noStrike" spc="-1" dirty="0">
                <a:solidFill>
                  <a:srgbClr val="CC00CC"/>
                </a:solidFill>
                <a:latin typeface="Arial"/>
              </a:rPr>
              <a:t>=</a:t>
            </a:r>
            <a:r>
              <a:rPr lang="ru-RU" sz="2800" b="0" strike="noStrike" spc="-1" dirty="0">
                <a:solidFill>
                  <a:srgbClr val="CC00CC"/>
                </a:solidFill>
                <a:latin typeface="Arial"/>
              </a:rPr>
              <a:t>363</a:t>
            </a:r>
            <a:endParaRPr lang="en-US" sz="2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CustomShape 4"/>
          <p:cNvSpPr/>
          <p:nvPr/>
        </p:nvSpPr>
        <p:spPr bwMode="auto">
          <a:xfrm>
            <a:off x="6135840" y="5973840"/>
            <a:ext cx="741240" cy="36648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A475C6E-2769-47CB-A91D-F8C1576ED2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Домашняя работа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3D17478-2A60-442C-8F2F-3C31969F46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568" y="1417638"/>
            <a:ext cx="8003232" cy="4708525"/>
          </a:xfrm>
        </p:spPr>
        <p:txBody>
          <a:bodyPr>
            <a:normAutofit fontScale="32500" lnSpcReduction="20000"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6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Найти или придумать задачи на использование геометрической прогрессии в практической деятельности человека;</a:t>
            </a:r>
            <a:endParaRPr lang="ru-RU" sz="6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6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2)</a:t>
            </a:r>
            <a:r>
              <a:rPr lang="ru-RU" sz="6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(жизненная).Однажды незнакомец постучал в окно к богатому       купцу и предложил такую сделку: «Я буду ежедневно в течение 30 дней приносить тебе по100 000 р. А ты мне в первый день за 100 000 р. Дашь 1 копейку ,во второй день-2 копейки ,и так каждый день будешь увеличивать предыдущее число денег в два раза. Если тебе выгодна сделка, то с завтрашнего дня начнем» Купец обрадовался такой удаче. Он подсчитал, что за 30 дней получит от незнакомца 3 000 000 р. На следующий день пошли к нотариусу и заключили сделку.</a:t>
            </a:r>
            <a:endParaRPr lang="ru-RU" sz="6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6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Вопрос. Кто в этой сделке проиграл: купец или незнакомец </a:t>
            </a:r>
            <a:endParaRPr lang="ru-RU" sz="6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26733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4657ADD-07F6-49B4-BB00-301733E609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400" b="1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Прогрессио</a:t>
            </a:r>
            <a:r>
              <a:rPr lang="ru-RU" sz="44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движение вперед»</a:t>
            </a:r>
            <a:r>
              <a:rPr lang="ru-RU" sz="44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4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1A0C77A-42C8-4CE5-AB66-A909397DF5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 startAt="7"/>
              <a:tabLst>
                <a:tab pos="228600" algn="l"/>
              </a:tabLs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Итог урока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вы думаете, а мы сегодня добились прогресса?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в чём заключается наш прогресс?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Заполните листы</a:t>
            </a:r>
            <a:r>
              <a:rPr lang="en-US" sz="1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успеха. Обратите внимание на графу настроение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053571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Shape 1"/>
          <p:cNvSpPr txBox="1"/>
          <p:nvPr/>
        </p:nvSpPr>
        <p:spPr bwMode="auto">
          <a:xfrm>
            <a:off x="755640" y="-360"/>
            <a:ext cx="7956720" cy="158436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ctr">
              <a:defRPr/>
            </a:pPr>
            <a:r>
              <a:rPr lang="kk-KZ" sz="2800" b="1" i="1" strike="noStrike" spc="-1">
                <a:solidFill>
                  <a:srgbClr val="17375E"/>
                </a:solidFill>
                <a:latin typeface="Calibri"/>
                <a:ea typeface="Aharoni"/>
              </a:rPr>
              <a:t>Прием рефлекии”Допиши по выбору одно из неоконченных предложении“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CustomShape 2"/>
          <p:cNvSpPr/>
          <p:nvPr/>
        </p:nvSpPr>
        <p:spPr bwMode="auto">
          <a:xfrm>
            <a:off x="0" y="1584360"/>
            <a:ext cx="7524720" cy="5261039"/>
          </a:xfrm>
          <a:prstGeom prst="verticalScroll">
            <a:avLst>
              <a:gd name="adj" fmla="val 12500"/>
            </a:avLst>
          </a:prstGeom>
          <a:solidFill>
            <a:srgbClr val="4F81BD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Autofit/>
          </a:bodyPr>
          <a:lstStyle/>
          <a:p>
            <a:pPr>
              <a:lnSpc>
                <a:spcPct val="100000"/>
              </a:lnSpc>
              <a:buClr>
                <a:srgbClr val="DCE6F2"/>
              </a:buClr>
              <a:buFont typeface="Calibri"/>
              <a:buChar char="•"/>
              <a:defRPr/>
            </a:pPr>
            <a:r>
              <a:rPr lang="kk-KZ" sz="2800" b="1" strike="noStrike" spc="-1" dirty="0">
                <a:solidFill>
                  <a:srgbClr val="DCE6F2"/>
                </a:solidFill>
                <a:latin typeface="Calibri"/>
                <a:ea typeface="Calibri"/>
              </a:rPr>
              <a:t>Я научился...</a:t>
            </a:r>
            <a:endParaRPr lang="en-US" sz="28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buClr>
                <a:srgbClr val="DCE6F2"/>
              </a:buClr>
              <a:buFont typeface="Calibri"/>
              <a:buChar char="•"/>
              <a:defRPr/>
            </a:pPr>
            <a:r>
              <a:rPr lang="kk-KZ" sz="2800" b="1" strike="noStrike" spc="-1" dirty="0">
                <a:solidFill>
                  <a:srgbClr val="DCE6F2"/>
                </a:solidFill>
                <a:latin typeface="Calibri"/>
                <a:ea typeface="Calibri"/>
              </a:rPr>
              <a:t>Я узнал, что ...</a:t>
            </a:r>
            <a:endParaRPr lang="en-US" sz="28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buClr>
                <a:srgbClr val="DCE6F2"/>
              </a:buClr>
              <a:buFont typeface="Calibri"/>
              <a:buChar char="•"/>
              <a:defRPr/>
            </a:pPr>
            <a:r>
              <a:rPr lang="kk-KZ" sz="2800" b="1" strike="noStrike" spc="-1" dirty="0">
                <a:solidFill>
                  <a:srgbClr val="DCE6F2"/>
                </a:solidFill>
                <a:latin typeface="Calibri"/>
                <a:ea typeface="Calibri"/>
              </a:rPr>
              <a:t>Я был удивлен тем, что...</a:t>
            </a:r>
            <a:endParaRPr lang="en-US" sz="28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buClr>
                <a:srgbClr val="DCE6F2"/>
              </a:buClr>
              <a:buFont typeface="Calibri"/>
              <a:buChar char="•"/>
              <a:defRPr/>
            </a:pPr>
            <a:r>
              <a:rPr lang="kk-KZ" sz="2800" b="1" strike="noStrike" spc="-1" dirty="0">
                <a:solidFill>
                  <a:srgbClr val="DCE6F2"/>
                </a:solidFill>
                <a:latin typeface="Calibri"/>
                <a:ea typeface="Calibri"/>
              </a:rPr>
              <a:t>Мне нравится, что ...</a:t>
            </a:r>
            <a:endParaRPr lang="en-US" sz="2800" b="0" strike="noStrike" spc="-1" dirty="0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buClr>
                <a:srgbClr val="DCE6F2"/>
              </a:buClr>
              <a:buFont typeface="Calibri"/>
              <a:buChar char="•"/>
              <a:defRPr/>
            </a:pPr>
            <a:r>
              <a:rPr lang="kk-KZ" sz="2800" b="1" strike="noStrike" spc="-1" dirty="0">
                <a:solidFill>
                  <a:srgbClr val="DCE6F2"/>
                </a:solidFill>
                <a:latin typeface="Calibri"/>
                <a:ea typeface="Calibri"/>
              </a:rPr>
              <a:t>Самым важным для меня было...</a:t>
            </a:r>
            <a:endParaRPr lang="en-US" sz="2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CustomShape 3"/>
          <p:cNvSpPr/>
          <p:nvPr/>
        </p:nvSpPr>
        <p:spPr bwMode="auto">
          <a:xfrm>
            <a:off x="8572680" y="6143760"/>
            <a:ext cx="571320" cy="714240"/>
          </a:xfrm>
          <a:custGeom>
            <a:avLst/>
            <a:gdLst/>
            <a:ahLst/>
            <a:cxnLst/>
            <a:rect l="0" t="0" r="r" b="b"/>
            <a:pathLst>
              <a:path w="1589" h="1985" extrusionOk="0">
                <a:moveTo>
                  <a:pt x="0" y="0"/>
                </a:moveTo>
                <a:lnTo>
                  <a:pt x="1588" y="0"/>
                </a:lnTo>
                <a:lnTo>
                  <a:pt x="1588" y="1984"/>
                </a:lnTo>
                <a:lnTo>
                  <a:pt x="0" y="1984"/>
                </a:lnTo>
                <a:lnTo>
                  <a:pt x="0" y="0"/>
                </a:lnTo>
                <a:moveTo>
                  <a:pt x="0" y="0"/>
                </a:moveTo>
                <a:lnTo>
                  <a:pt x="1588" y="0"/>
                </a:lnTo>
                <a:lnTo>
                  <a:pt x="1485" y="102"/>
                </a:lnTo>
                <a:lnTo>
                  <a:pt x="102" y="102"/>
                </a:lnTo>
                <a:lnTo>
                  <a:pt x="0" y="0"/>
                </a:lnTo>
                <a:moveTo>
                  <a:pt x="1588" y="0"/>
                </a:moveTo>
                <a:lnTo>
                  <a:pt x="1588" y="1984"/>
                </a:lnTo>
                <a:lnTo>
                  <a:pt x="1485" y="1882"/>
                </a:lnTo>
                <a:lnTo>
                  <a:pt x="1485" y="102"/>
                </a:lnTo>
                <a:lnTo>
                  <a:pt x="1588" y="0"/>
                </a:lnTo>
                <a:moveTo>
                  <a:pt x="1588" y="1984"/>
                </a:moveTo>
                <a:lnTo>
                  <a:pt x="0" y="1984"/>
                </a:lnTo>
                <a:lnTo>
                  <a:pt x="102" y="1882"/>
                </a:lnTo>
                <a:lnTo>
                  <a:pt x="1485" y="1882"/>
                </a:lnTo>
                <a:lnTo>
                  <a:pt x="1588" y="1984"/>
                </a:lnTo>
                <a:moveTo>
                  <a:pt x="0" y="1984"/>
                </a:moveTo>
                <a:lnTo>
                  <a:pt x="0" y="0"/>
                </a:lnTo>
                <a:lnTo>
                  <a:pt x="102" y="102"/>
                </a:lnTo>
                <a:lnTo>
                  <a:pt x="102" y="1882"/>
                </a:lnTo>
                <a:lnTo>
                  <a:pt x="0" y="1984"/>
                </a:lnTo>
                <a:moveTo>
                  <a:pt x="794" y="480"/>
                </a:moveTo>
                <a:lnTo>
                  <a:pt x="983" y="672"/>
                </a:lnTo>
                <a:lnTo>
                  <a:pt x="983" y="544"/>
                </a:lnTo>
                <a:lnTo>
                  <a:pt x="1113" y="544"/>
                </a:lnTo>
                <a:lnTo>
                  <a:pt x="1113" y="803"/>
                </a:lnTo>
                <a:lnTo>
                  <a:pt x="1305" y="992"/>
                </a:lnTo>
                <a:lnTo>
                  <a:pt x="1184" y="992"/>
                </a:lnTo>
                <a:lnTo>
                  <a:pt x="1184" y="1521"/>
                </a:lnTo>
                <a:lnTo>
                  <a:pt x="403" y="1521"/>
                </a:lnTo>
                <a:lnTo>
                  <a:pt x="403" y="992"/>
                </a:lnTo>
                <a:lnTo>
                  <a:pt x="282" y="992"/>
                </a:lnTo>
                <a:lnTo>
                  <a:pt x="794" y="480"/>
                </a:lnTo>
                <a:moveTo>
                  <a:pt x="983" y="672"/>
                </a:moveTo>
                <a:lnTo>
                  <a:pt x="983" y="544"/>
                </a:lnTo>
                <a:lnTo>
                  <a:pt x="1113" y="544"/>
                </a:lnTo>
                <a:lnTo>
                  <a:pt x="1113" y="803"/>
                </a:lnTo>
                <a:lnTo>
                  <a:pt x="983" y="672"/>
                </a:lnTo>
                <a:moveTo>
                  <a:pt x="726" y="1249"/>
                </a:moveTo>
                <a:lnTo>
                  <a:pt x="861" y="1249"/>
                </a:lnTo>
                <a:lnTo>
                  <a:pt x="861" y="1521"/>
                </a:lnTo>
                <a:lnTo>
                  <a:pt x="1184" y="1521"/>
                </a:lnTo>
                <a:lnTo>
                  <a:pt x="1184" y="992"/>
                </a:lnTo>
                <a:lnTo>
                  <a:pt x="403" y="992"/>
                </a:lnTo>
                <a:lnTo>
                  <a:pt x="403" y="1521"/>
                </a:lnTo>
                <a:lnTo>
                  <a:pt x="726" y="1521"/>
                </a:lnTo>
                <a:lnTo>
                  <a:pt x="726" y="1249"/>
                </a:lnTo>
              </a:path>
            </a:pathLst>
          </a:custGeom>
          <a:solidFill>
            <a:srgbClr val="4F81BD"/>
          </a:solidFill>
          <a:ln w="25560">
            <a:solidFill>
              <a:srgbClr val="385D8A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7" name="Picture 6" descr="http://ts1.mm.bing.net/th?id=H.4883730981914144&amp;pid=1.7"/>
          <p:cNvPicPr/>
          <p:nvPr/>
        </p:nvPicPr>
        <p:blipFill>
          <a:blip r:embed="rId2" cstate="print"/>
          <a:stretch/>
        </p:blipFill>
        <p:spPr bwMode="auto">
          <a:xfrm>
            <a:off x="6643800" y="3571920"/>
            <a:ext cx="2262240" cy="2286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CustomShape 1"/>
          <p:cNvSpPr/>
          <p:nvPr/>
        </p:nvSpPr>
        <p:spPr bwMode="auto">
          <a:xfrm>
            <a:off x="0" y="6597720"/>
            <a:ext cx="2411280" cy="2602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" name="TextShape 2"/>
          <p:cNvSpPr txBox="1"/>
          <p:nvPr/>
        </p:nvSpPr>
        <p:spPr bwMode="auto">
          <a:xfrm>
            <a:off x="447840" y="331920"/>
            <a:ext cx="8291520" cy="5760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>
            <a:noAutofit/>
          </a:bodyPr>
          <a:lstStyle/>
          <a:p>
            <a:pPr algn="ctr">
              <a:lnSpc>
                <a:spcPct val="100000"/>
              </a:lnSpc>
              <a:defRPr/>
            </a:pPr>
            <a:r>
              <a:rPr lang="ru-RU" sz="2400" b="1" i="1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Задания ОГЭ</a:t>
            </a:r>
            <a:endParaRPr lang="en-US" sz="2400" b="1" strike="noStrike" spc="-1" dirty="0">
              <a:solidFill>
                <a:srgbClr val="FF8D3E"/>
              </a:solidFill>
              <a:latin typeface="Verdana"/>
            </a:endParaRPr>
          </a:p>
        </p:txBody>
      </p:sp>
      <p:sp>
        <p:nvSpPr>
          <p:cNvPr id="6" name="CustomShape 3"/>
          <p:cNvSpPr/>
          <p:nvPr/>
        </p:nvSpPr>
        <p:spPr bwMode="auto">
          <a:xfrm>
            <a:off x="467544" y="836712"/>
            <a:ext cx="8072280" cy="228852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ru-RU" sz="1800" b="0" strike="noStrike" spc="-1" dirty="0">
                <a:solidFill>
                  <a:srgbClr val="000000"/>
                </a:solidFill>
                <a:latin typeface="Times New Roman"/>
                <a:ea typeface="Times New Roman"/>
              </a:rPr>
              <a:t>Общепринятые форматы листов бумаги обозначают буквой А и цифрой: А0, A1, А2 и так далее. Если лист формата А0 разрезать пополам, получаются два листа формата А1. Если лист А1 разрезать пополам, получаются два листа формата А2 и так далее. При этом отношение длины листа к его ширине у всех форматов, обозначенных буквой. А, одно и то же (то есть листы всех форматов подобны друг другу). Это сделано специально — чтобы можно было сохранить пропорции текста на листе при изменении формата бумаги (размер шрифта при этом тоже соответственно изменяется). </a:t>
            </a:r>
            <a:endParaRPr lang="en-US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241200" y="3348000"/>
            <a:ext cx="4541760" cy="2327760"/>
            <a:chOff x="241200" y="3348000"/>
            <a:chExt cx="4541760" cy="2327760"/>
          </a:xfrm>
        </p:grpSpPr>
        <p:grpSp>
          <p:nvGrpSpPr>
            <p:cNvPr id="3" name="Group 5"/>
            <p:cNvGrpSpPr/>
            <p:nvPr/>
          </p:nvGrpSpPr>
          <p:grpSpPr bwMode="auto">
            <a:xfrm>
              <a:off x="754200" y="3773160"/>
              <a:ext cx="2498760" cy="1902600"/>
              <a:chOff x="754200" y="3773160"/>
              <a:chExt cx="2498760" cy="1902600"/>
            </a:xfrm>
          </p:grpSpPr>
          <p:sp>
            <p:nvSpPr>
              <p:cNvPr id="9" name="CustomShape 6"/>
              <p:cNvSpPr/>
              <p:nvPr/>
            </p:nvSpPr>
            <p:spPr bwMode="auto">
              <a:xfrm>
                <a:off x="754200" y="3773160"/>
                <a:ext cx="2498760" cy="1902240"/>
              </a:xfrm>
              <a:prstGeom prst="rect">
                <a:avLst/>
              </a:prstGeom>
              <a:noFill/>
              <a:ln w="38160">
                <a:solidFill>
                  <a:srgbClr val="000000"/>
                </a:solidFill>
                <a:miter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cxnSp>
            <p:nvCxnSpPr>
              <p:cNvPr id="10" name="Line 7"/>
              <p:cNvCxnSpPr>
                <a:cxnSpLocks/>
              </p:cNvCxnSpPr>
              <p:nvPr/>
            </p:nvCxnSpPr>
            <p:spPr bwMode="auto">
              <a:xfrm>
                <a:off x="2003040" y="3773160"/>
                <a:ext cx="1080" cy="1902960"/>
              </a:xfrm>
              <a:prstGeom prst="straightConnector1">
                <a:avLst/>
              </a:prstGeom>
              <a:ln w="28440">
                <a:solidFill>
                  <a:srgbClr val="000000"/>
                </a:solidFill>
                <a:miter/>
              </a:ln>
            </p:spPr>
          </p:cxnSp>
          <p:cxnSp>
            <p:nvCxnSpPr>
              <p:cNvPr id="11" name="Line 8"/>
              <p:cNvCxnSpPr>
                <a:cxnSpLocks/>
              </p:cNvCxnSpPr>
              <p:nvPr/>
            </p:nvCxnSpPr>
            <p:spPr bwMode="auto">
              <a:xfrm>
                <a:off x="754200" y="4716720"/>
                <a:ext cx="1249920" cy="1080"/>
              </a:xfrm>
              <a:prstGeom prst="straightConnector1">
                <a:avLst/>
              </a:prstGeom>
              <a:ln w="28440">
                <a:solidFill>
                  <a:srgbClr val="000000"/>
                </a:solidFill>
                <a:miter/>
              </a:ln>
            </p:spPr>
          </p:cxnSp>
          <p:cxnSp>
            <p:nvCxnSpPr>
              <p:cNvPr id="12" name="Line 9"/>
              <p:cNvCxnSpPr>
                <a:cxnSpLocks/>
              </p:cNvCxnSpPr>
              <p:nvPr/>
            </p:nvCxnSpPr>
            <p:spPr bwMode="auto">
              <a:xfrm>
                <a:off x="1352880" y="3787560"/>
                <a:ext cx="1080" cy="915120"/>
              </a:xfrm>
              <a:prstGeom prst="straightConnector1">
                <a:avLst/>
              </a:prstGeom>
              <a:ln w="28440">
                <a:solidFill>
                  <a:srgbClr val="000000"/>
                </a:solidFill>
                <a:miter/>
              </a:ln>
            </p:spPr>
          </p:cxnSp>
        </p:grpSp>
        <p:sp>
          <p:nvSpPr>
            <p:cNvPr id="13" name="CustomShape 10"/>
            <p:cNvSpPr/>
            <p:nvPr/>
          </p:nvSpPr>
          <p:spPr bwMode="auto">
            <a:xfrm>
              <a:off x="241200" y="4444200"/>
              <a:ext cx="535320" cy="530640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36720" tIns="36720" rIns="36720" bIns="36720">
              <a:noAutofit/>
            </a:bodyPr>
            <a:lstStyle/>
            <a:p>
              <a:pPr>
                <a:lnSpc>
                  <a:spcPct val="100000"/>
                </a:lnSpc>
                <a:defRPr/>
              </a:pPr>
              <a:r>
                <a:rPr sz="2800" b="0" strike="noStrike" spc="-1">
                  <a:solidFill>
                    <a:srgbClr val="000000"/>
                  </a:solidFill>
                  <a:latin typeface="Wingdings"/>
                  <a:ea typeface="Wingdings"/>
                </a:rPr>
                <a:t></a:t>
              </a:r>
              <a:endParaRPr lang="en-US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4" name="CustomShape 11"/>
            <p:cNvSpPr/>
            <p:nvPr/>
          </p:nvSpPr>
          <p:spPr bwMode="auto">
            <a:xfrm rot="5400000">
              <a:off x="1693440" y="3427920"/>
              <a:ext cx="619200" cy="459000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36720" tIns="36720" rIns="36720" bIns="36720">
              <a:noAutofit/>
            </a:bodyPr>
            <a:lstStyle/>
            <a:p>
              <a:pPr>
                <a:lnSpc>
                  <a:spcPct val="100000"/>
                </a:lnSpc>
                <a:defRPr/>
              </a:pPr>
              <a:r>
                <a:rPr sz="2800" b="0" strike="noStrike" spc="-1">
                  <a:solidFill>
                    <a:srgbClr val="000000"/>
                  </a:solidFill>
                  <a:latin typeface="Wingdings"/>
                  <a:ea typeface="Wingdings"/>
                </a:rPr>
                <a:t></a:t>
              </a:r>
              <a:endParaRPr lang="en-US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" name="CustomShape 12"/>
            <p:cNvSpPr/>
            <p:nvPr/>
          </p:nvSpPr>
          <p:spPr bwMode="auto">
            <a:xfrm>
              <a:off x="3673800" y="4156560"/>
              <a:ext cx="1109160" cy="1105920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36720" tIns="36720" rIns="36720" bIns="36720">
              <a:noAutofit/>
            </a:bodyPr>
            <a:lstStyle/>
            <a:p>
              <a:pPr>
                <a:lnSpc>
                  <a:spcPct val="100000"/>
                </a:lnSpc>
                <a:defRPr/>
              </a:pPr>
              <a:r>
                <a:rPr lang="ru-RU" sz="6000" b="1" strike="noStrike" spc="-1">
                  <a:solidFill>
                    <a:srgbClr val="000000"/>
                  </a:solidFill>
                  <a:latin typeface="Cambria"/>
                </a:rPr>
                <a:t>А0</a:t>
              </a:r>
              <a:endParaRPr lang="en-US" sz="6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16" name="Line 13"/>
            <p:cNvCxnSpPr>
              <a:cxnSpLocks/>
            </p:cNvCxnSpPr>
            <p:nvPr/>
          </p:nvCxnSpPr>
          <p:spPr bwMode="auto">
            <a:xfrm flipH="1">
              <a:off x="3317040" y="4775400"/>
              <a:ext cx="331560" cy="1080"/>
            </a:xfrm>
            <a:prstGeom prst="straightConnector1">
              <a:avLst/>
            </a:prstGeom>
            <a:ln w="38160">
              <a:solidFill>
                <a:srgbClr val="000000"/>
              </a:solidFill>
              <a:miter/>
              <a:tailEnd type="triangle" w="med" len="med"/>
            </a:ln>
          </p:spPr>
        </p:cxnSp>
        <p:sp>
          <p:nvSpPr>
            <p:cNvPr id="17" name="CustomShape 14"/>
            <p:cNvSpPr/>
            <p:nvPr/>
          </p:nvSpPr>
          <p:spPr bwMode="auto">
            <a:xfrm>
              <a:off x="2207520" y="4289400"/>
              <a:ext cx="777600" cy="811080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36720" tIns="36720" rIns="36720" bIns="36720">
              <a:noAutofit/>
            </a:bodyPr>
            <a:lstStyle/>
            <a:p>
              <a:pPr>
                <a:lnSpc>
                  <a:spcPct val="100000"/>
                </a:lnSpc>
                <a:defRPr/>
              </a:pPr>
              <a:r>
                <a:rPr lang="ru-RU" sz="4000" b="1" strike="noStrike" spc="-1">
                  <a:solidFill>
                    <a:srgbClr val="000000"/>
                  </a:solidFill>
                  <a:latin typeface="Cambria"/>
                </a:rPr>
                <a:t>А1</a:t>
              </a:r>
              <a:endParaRPr lang="en-US" sz="4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8" name="CustomShape 15"/>
            <p:cNvSpPr/>
            <p:nvPr/>
          </p:nvSpPr>
          <p:spPr bwMode="auto">
            <a:xfrm>
              <a:off x="1110960" y="4908600"/>
              <a:ext cx="573480" cy="589680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36720" tIns="36720" rIns="36720" bIns="36720">
              <a:noAutofit/>
            </a:bodyPr>
            <a:lstStyle/>
            <a:p>
              <a:pPr>
                <a:lnSpc>
                  <a:spcPct val="100000"/>
                </a:lnSpc>
                <a:defRPr/>
              </a:pPr>
              <a:r>
                <a:rPr lang="ru-RU" sz="2800" b="1" strike="noStrike" spc="-1">
                  <a:solidFill>
                    <a:srgbClr val="000000"/>
                  </a:solidFill>
                  <a:latin typeface="Cambria"/>
                </a:rPr>
                <a:t>А2</a:t>
              </a:r>
              <a:endParaRPr lang="en-US" sz="28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9" name="CustomShape 16"/>
            <p:cNvSpPr/>
            <p:nvPr/>
          </p:nvSpPr>
          <p:spPr bwMode="auto">
            <a:xfrm>
              <a:off x="1416960" y="4097519"/>
              <a:ext cx="497160" cy="471600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36720" tIns="36720" rIns="36720" bIns="36720">
              <a:noAutofit/>
            </a:bodyPr>
            <a:lstStyle/>
            <a:p>
              <a:pPr>
                <a:lnSpc>
                  <a:spcPct val="100000"/>
                </a:lnSpc>
                <a:defRPr/>
              </a:pPr>
              <a:r>
                <a:rPr lang="ru-RU" sz="2000" b="1" strike="noStrike" spc="-1">
                  <a:solidFill>
                    <a:srgbClr val="000000"/>
                  </a:solidFill>
                  <a:latin typeface="Cambria"/>
                </a:rPr>
                <a:t>А3</a:t>
              </a:r>
              <a:endParaRPr lang="en-US" sz="2000" b="0" strike="noStrike" spc="-1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20" name="CustomShape 17"/>
          <p:cNvSpPr/>
          <p:nvPr/>
        </p:nvSpPr>
        <p:spPr bwMode="auto">
          <a:xfrm>
            <a:off x="4943520" y="2949480"/>
            <a:ext cx="3889440" cy="119124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ru-RU" sz="18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Сколько листов бумаги формата А5 получится при разрезании одного листа бумаги формата А0?</a:t>
            </a: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  <a:p>
            <a:pPr>
              <a:lnSpc>
                <a:spcPct val="100000"/>
              </a:lnSpc>
              <a:defRPr/>
            </a:pP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CustomShape 18"/>
          <p:cNvSpPr/>
          <p:nvPr/>
        </p:nvSpPr>
        <p:spPr bwMode="auto">
          <a:xfrm>
            <a:off x="4929120" y="5675400"/>
            <a:ext cx="2376720" cy="6426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ru-RU" sz="3600" b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ОТВЕТ:32</a:t>
            </a:r>
            <a:endParaRPr lang="en-US" sz="36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491880" y="332656"/>
            <a:ext cx="144623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Arial" charset="0"/>
              </a:rPr>
              <a:t>Тест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23528" y="1124744"/>
          <a:ext cx="8640960" cy="5455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42900" marR="0" indent="-3429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>
                          <a:solidFill>
                            <a:srgbClr val="C00000"/>
                          </a:solidFill>
                          <a:latin typeface="Monotype Corsiva" pitchFamily="66" charset="0"/>
                        </a:rPr>
                        <a:t>Вариант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indent="-3429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kern="1200" baseline="0" dirty="0">
                          <a:solidFill>
                            <a:srgbClr val="C00000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Вариант 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aseline="0" dirty="0">
                          <a:latin typeface="Monotype Corsiva" pitchFamily="66" charset="0"/>
                        </a:rPr>
                        <a:t>1. Какая из последовательностей является </a:t>
                      </a:r>
                      <a:r>
                        <a:rPr lang="ru-RU" sz="2400" dirty="0">
                          <a:latin typeface="Monotype Corsiva" pitchFamily="66" charset="0"/>
                        </a:rPr>
                        <a:t>геометрической прогрессией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>
                          <a:latin typeface="Monotype Corsiva" pitchFamily="66" charset="0"/>
                        </a:rPr>
                        <a:t>1) 1; 3; 4; 6; …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>
                          <a:latin typeface="Monotype Corsiva" pitchFamily="66" charset="0"/>
                        </a:rPr>
                        <a:t>2) 1; 1/3; 1/6; 1/9; …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>
                          <a:latin typeface="Monotype Corsiva" pitchFamily="66" charset="0"/>
                        </a:rPr>
                        <a:t>3) 5; 10; 25; 100; …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>
                          <a:latin typeface="Monotype Corsiva" pitchFamily="66" charset="0"/>
                        </a:rPr>
                        <a:t>4) 3; 1; 1/3; 1/9;</a:t>
                      </a:r>
                      <a:r>
                        <a:rPr lang="ru-RU" sz="2400" baseline="0" dirty="0">
                          <a:latin typeface="Monotype Corsiva" pitchFamily="66" charset="0"/>
                        </a:rPr>
                        <a:t> …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kern="1200" baseline="0" dirty="0">
                          <a:solidFill>
                            <a:schemeClr val="tx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1. Какая из последовательностей является геометрической прогрессией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kern="1200" baseline="0" dirty="0">
                          <a:solidFill>
                            <a:schemeClr val="tx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1) 1; 2; 3; 4; …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kern="1200" baseline="0" dirty="0">
                          <a:solidFill>
                            <a:schemeClr val="tx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2) 2; 4; 6; 8; …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kern="1200" baseline="0" dirty="0">
                          <a:solidFill>
                            <a:schemeClr val="tx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3) 2; 1; 1/2; 1/4; …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kern="1200" baseline="0" dirty="0">
                          <a:solidFill>
                            <a:schemeClr val="tx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4) 1; 1/2; 1/3; 1/4; 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>
                          <a:latin typeface="Monotype Corsiva" pitchFamily="66" charset="0"/>
                        </a:rPr>
                        <a:t>2</a:t>
                      </a:r>
                      <a:r>
                        <a:rPr lang="en-US" sz="2400" dirty="0">
                          <a:latin typeface="Monotype Corsiva" pitchFamily="66" charset="0"/>
                        </a:rPr>
                        <a:t>.</a:t>
                      </a:r>
                      <a:r>
                        <a:rPr lang="en-US" sz="2400" baseline="0" dirty="0">
                          <a:latin typeface="Monotype Corsiva" pitchFamily="66" charset="0"/>
                        </a:rPr>
                        <a:t> </a:t>
                      </a:r>
                      <a:r>
                        <a:rPr lang="ru-RU" sz="2400" dirty="0">
                          <a:latin typeface="Monotype Corsiva" pitchFamily="66" charset="0"/>
                        </a:rPr>
                        <a:t>Дана геометрическая прогрессия (</a:t>
                      </a:r>
                      <a:r>
                        <a:rPr lang="ru-RU" sz="2400" i="1" dirty="0" err="1"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r>
                        <a:rPr lang="ru-RU" sz="2400" i="1" baseline="-25000" dirty="0" err="1">
                          <a:latin typeface="Monotype Corsiva" pitchFamily="66" charset="0"/>
                        </a:rPr>
                        <a:t>n</a:t>
                      </a:r>
                      <a:r>
                        <a:rPr lang="ru-RU" sz="2400" dirty="0">
                          <a:latin typeface="Monotype Corsiva" pitchFamily="66" charset="0"/>
                        </a:rPr>
                        <a:t>),</a:t>
                      </a:r>
                      <a:r>
                        <a:rPr lang="ru-RU" sz="2400" baseline="0" dirty="0">
                          <a:latin typeface="Monotype Corsiva" pitchFamily="66" charset="0"/>
                        </a:rPr>
                        <a:t> </a:t>
                      </a:r>
                      <a:r>
                        <a:rPr lang="en-US" sz="2400" dirty="0">
                          <a:latin typeface="Monotype Corsiva" pitchFamily="66" charset="0"/>
                        </a:rPr>
                        <a:t>q =</a:t>
                      </a:r>
                      <a:r>
                        <a:rPr lang="en-US" sz="2400" baseline="0" dirty="0">
                          <a:latin typeface="Monotype Corsiva" pitchFamily="66" charset="0"/>
                        </a:rPr>
                        <a:t> </a:t>
                      </a:r>
                      <a:r>
                        <a:rPr lang="ru-RU" sz="2400" dirty="0">
                          <a:latin typeface="Monotype Corsiva" pitchFamily="66" charset="0"/>
                        </a:rPr>
                        <a:t>2, а </a:t>
                      </a:r>
                      <a:r>
                        <a:rPr lang="ru-RU" sz="2400" i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</a:t>
                      </a:r>
                      <a:r>
                        <a:rPr lang="ru-RU" sz="2400" baseline="-25000" dirty="0">
                          <a:latin typeface="Monotype Corsiva" pitchFamily="66" charset="0"/>
                        </a:rPr>
                        <a:t>1</a:t>
                      </a:r>
                      <a:r>
                        <a:rPr lang="ru-RU" sz="2400" dirty="0">
                          <a:latin typeface="Monotype Corsiva" pitchFamily="66" charset="0"/>
                        </a:rPr>
                        <a:t> = 16. Найдите </a:t>
                      </a:r>
                      <a:r>
                        <a:rPr lang="ru-RU" sz="2400" i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</a:t>
                      </a:r>
                      <a:r>
                        <a:rPr lang="ru-RU" sz="2400" baseline="-25000" dirty="0">
                          <a:latin typeface="Monotype Corsiva" pitchFamily="66" charset="0"/>
                        </a:rPr>
                        <a:t>4</a:t>
                      </a:r>
                      <a:r>
                        <a:rPr lang="ru-RU" sz="2400" dirty="0">
                          <a:latin typeface="Monotype Corsiva" pitchFamily="66" charset="0"/>
                        </a:rPr>
                        <a:t>.</a:t>
                      </a:r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r>
                        <a:rPr lang="ru-RU" sz="2400" dirty="0">
                          <a:latin typeface="Monotype Corsiva" pitchFamily="66" charset="0"/>
                        </a:rPr>
                        <a:t>256</a:t>
                      </a:r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r>
                        <a:rPr lang="ru-RU" sz="2400" dirty="0">
                          <a:latin typeface="Monotype Corsiva" pitchFamily="66" charset="0"/>
                        </a:rPr>
                        <a:t>128</a:t>
                      </a:r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r>
                        <a:rPr lang="ru-RU" sz="2400" dirty="0">
                          <a:latin typeface="Monotype Corsiva" pitchFamily="66" charset="0"/>
                        </a:rPr>
                        <a:t>64</a:t>
                      </a:r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r>
                        <a:rPr lang="ru-RU" sz="2400" dirty="0">
                          <a:latin typeface="Monotype Corsiva" pitchFamily="66" charset="0"/>
                        </a:rPr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>
                          <a:latin typeface="Monotype Corsiva" pitchFamily="66" charset="0"/>
                        </a:rPr>
                        <a:t>2</a:t>
                      </a:r>
                      <a:r>
                        <a:rPr lang="en-US" sz="2400" dirty="0">
                          <a:latin typeface="Monotype Corsiva" pitchFamily="66" charset="0"/>
                        </a:rPr>
                        <a:t>.</a:t>
                      </a:r>
                      <a:r>
                        <a:rPr lang="en-US" sz="2400" baseline="0" dirty="0">
                          <a:latin typeface="Monotype Corsiva" pitchFamily="66" charset="0"/>
                        </a:rPr>
                        <a:t> </a:t>
                      </a:r>
                      <a:r>
                        <a:rPr lang="ru-RU" sz="2400" dirty="0">
                          <a:latin typeface="Monotype Corsiva" pitchFamily="66" charset="0"/>
                        </a:rPr>
                        <a:t>Дана геометрическая прогрессия (</a:t>
                      </a:r>
                      <a:r>
                        <a:rPr lang="ru-RU" sz="2400" i="1" kern="12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</a:t>
                      </a:r>
                      <a:r>
                        <a:rPr lang="ru-RU" sz="2400" i="1" baseline="-25000" dirty="0" err="1">
                          <a:latin typeface="Monotype Corsiva" pitchFamily="66" charset="0"/>
                        </a:rPr>
                        <a:t>n</a:t>
                      </a:r>
                      <a:r>
                        <a:rPr lang="ru-RU" sz="2400" dirty="0">
                          <a:latin typeface="Monotype Corsiva" pitchFamily="66" charset="0"/>
                        </a:rPr>
                        <a:t>),</a:t>
                      </a:r>
                      <a:r>
                        <a:rPr lang="ru-RU" sz="2400" baseline="0" dirty="0">
                          <a:latin typeface="Monotype Corsiva" pitchFamily="66" charset="0"/>
                        </a:rPr>
                        <a:t> </a:t>
                      </a:r>
                      <a:r>
                        <a:rPr lang="en-US" sz="2400" dirty="0">
                          <a:latin typeface="Monotype Corsiva" pitchFamily="66" charset="0"/>
                        </a:rPr>
                        <a:t>q =</a:t>
                      </a:r>
                      <a:r>
                        <a:rPr lang="en-US" sz="2400" baseline="0" dirty="0">
                          <a:latin typeface="Monotype Corsiva" pitchFamily="66" charset="0"/>
                        </a:rPr>
                        <a:t> −</a:t>
                      </a:r>
                      <a:r>
                        <a:rPr lang="ru-RU" sz="2400" dirty="0">
                          <a:latin typeface="Monotype Corsiva" pitchFamily="66" charset="0"/>
                        </a:rPr>
                        <a:t>2, а </a:t>
                      </a:r>
                      <a:r>
                        <a:rPr lang="ru-RU" sz="2400" i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</a:t>
                      </a:r>
                      <a:r>
                        <a:rPr lang="ru-RU" sz="2400" baseline="-25000" dirty="0">
                          <a:latin typeface="Monotype Corsiva" pitchFamily="66" charset="0"/>
                        </a:rPr>
                        <a:t>1</a:t>
                      </a:r>
                      <a:r>
                        <a:rPr lang="ru-RU" sz="2400" dirty="0">
                          <a:latin typeface="Monotype Corsiva" pitchFamily="66" charset="0"/>
                        </a:rPr>
                        <a:t> = </a:t>
                      </a:r>
                      <a:r>
                        <a:rPr lang="en-US" sz="2400" dirty="0">
                          <a:latin typeface="Monotype Corsiva" pitchFamily="66" charset="0"/>
                        </a:rPr>
                        <a:t>2</a:t>
                      </a:r>
                      <a:r>
                        <a:rPr lang="ru-RU" sz="2400" dirty="0">
                          <a:latin typeface="Monotype Corsiva" pitchFamily="66" charset="0"/>
                        </a:rPr>
                        <a:t>. Найдите </a:t>
                      </a:r>
                      <a:r>
                        <a:rPr lang="ru-RU" sz="2400" i="1" kern="12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</a:t>
                      </a:r>
                      <a:r>
                        <a:rPr lang="en-US" sz="2400" i="0" baseline="-25000" dirty="0">
                          <a:latin typeface="Monotype Corsiva" pitchFamily="66" charset="0"/>
                        </a:rPr>
                        <a:t>5</a:t>
                      </a:r>
                      <a:r>
                        <a:rPr lang="ru-RU" sz="2400" dirty="0">
                          <a:latin typeface="Monotype Corsiva" pitchFamily="66" charset="0"/>
                        </a:rPr>
                        <a:t>.</a:t>
                      </a:r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r>
                        <a:rPr lang="ru-RU" sz="2400" dirty="0">
                          <a:latin typeface="Monotype Corsiva" pitchFamily="66" charset="0"/>
                        </a:rPr>
                        <a:t>256</a:t>
                      </a:r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r>
                        <a:rPr lang="ru-RU" sz="2400" dirty="0">
                          <a:latin typeface="Monotype Corsiva" pitchFamily="66" charset="0"/>
                        </a:rPr>
                        <a:t>128</a:t>
                      </a:r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r>
                        <a:rPr lang="ru-RU" sz="2400" dirty="0">
                          <a:latin typeface="Monotype Corsiva" pitchFamily="66" charset="0"/>
                        </a:rPr>
                        <a:t>64</a:t>
                      </a:r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r>
                        <a:rPr lang="ru-RU" sz="2400" dirty="0">
                          <a:latin typeface="Monotype Corsiva" pitchFamily="66" charset="0"/>
                        </a:rPr>
                        <a:t>32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pic>
        <p:nvPicPr>
          <p:cNvPr id="9" name="Picture 5" descr="p400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DFE"/>
              </a:clrFrom>
              <a:clrTo>
                <a:srgbClr val="FFFD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94950" y="5517232"/>
            <a:ext cx="1949050" cy="1340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491880" y="332656"/>
            <a:ext cx="144623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Arial" charset="0"/>
              </a:rPr>
              <a:t>Тест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79512" y="980728"/>
          <a:ext cx="8640960" cy="5669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kern="1200" baseline="0" dirty="0">
                          <a:solidFill>
                            <a:schemeClr val="tx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3</a:t>
                      </a:r>
                      <a:r>
                        <a:rPr lang="en-US" sz="2400" kern="1200" baseline="0" dirty="0">
                          <a:solidFill>
                            <a:schemeClr val="tx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. </a:t>
                      </a:r>
                      <a:r>
                        <a:rPr lang="ru-RU" sz="2400" kern="1200" baseline="0" dirty="0">
                          <a:solidFill>
                            <a:schemeClr val="tx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Выписаны первые несколько членов геометрической прогрессии: </a:t>
                      </a:r>
                      <a:endParaRPr lang="en-US" sz="2400" kern="1200" baseline="0" dirty="0">
                        <a:solidFill>
                          <a:schemeClr val="tx1"/>
                        </a:solidFill>
                        <a:latin typeface="Monotype Corsiva" pitchFamily="66" charset="0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kern="1200" baseline="0" dirty="0">
                          <a:solidFill>
                            <a:schemeClr val="tx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17, 68, 272, ... Найдите </a:t>
                      </a:r>
                      <a:r>
                        <a:rPr lang="ru-RU" sz="2400" i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</a:t>
                      </a:r>
                      <a:r>
                        <a:rPr lang="ru-RU" sz="2400" baseline="-25000" dirty="0">
                          <a:latin typeface="Monotype Corsiva" pitchFamily="66" charset="0"/>
                        </a:rPr>
                        <a:t>4</a:t>
                      </a:r>
                      <a:r>
                        <a:rPr lang="ru-RU" sz="2400" dirty="0">
                          <a:latin typeface="Monotype Corsiva" pitchFamily="66" charset="0"/>
                        </a:rPr>
                        <a:t>.</a:t>
                      </a:r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2400" dirty="0">
                          <a:latin typeface="Monotype Corsiva" pitchFamily="66" charset="0"/>
                        </a:rPr>
                        <a:t>1088</a:t>
                      </a:r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r>
                        <a:rPr lang="ru-RU" sz="2400" dirty="0">
                          <a:latin typeface="Monotype Corsiva" pitchFamily="66" charset="0"/>
                        </a:rPr>
                        <a:t>544</a:t>
                      </a:r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r>
                        <a:rPr lang="ru-RU" sz="2400" dirty="0">
                          <a:latin typeface="Monotype Corsiva" pitchFamily="66" charset="0"/>
                        </a:rPr>
                        <a:t>64</a:t>
                      </a:r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r>
                        <a:rPr lang="ru-RU" sz="2400" dirty="0">
                          <a:latin typeface="Monotype Corsiva" pitchFamily="66" charset="0"/>
                        </a:rPr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kern="1200" baseline="0" dirty="0">
                          <a:solidFill>
                            <a:schemeClr val="tx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3</a:t>
                      </a:r>
                      <a:r>
                        <a:rPr lang="en-US" sz="2400" kern="1200" baseline="0" dirty="0">
                          <a:solidFill>
                            <a:schemeClr val="tx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. </a:t>
                      </a:r>
                      <a:r>
                        <a:rPr lang="ru-RU" sz="2400" kern="1200" baseline="0" dirty="0">
                          <a:solidFill>
                            <a:schemeClr val="tx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Выписаны первые несколько членов геометрической прогрессии: </a:t>
                      </a:r>
                      <a:endParaRPr lang="en-US" sz="2400" kern="1200" baseline="0" dirty="0">
                        <a:solidFill>
                          <a:schemeClr val="tx1"/>
                        </a:solidFill>
                        <a:latin typeface="Monotype Corsiva" pitchFamily="66" charset="0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kern="1200" baseline="0" dirty="0">
                          <a:solidFill>
                            <a:schemeClr val="tx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−25 ; −20 ; −16; ... Найдите </a:t>
                      </a:r>
                      <a:r>
                        <a:rPr lang="ru-RU" sz="2400" i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</a:t>
                      </a:r>
                      <a:r>
                        <a:rPr lang="ru-RU" sz="2400" baseline="-25000" dirty="0">
                          <a:latin typeface="Monotype Corsiva" pitchFamily="66" charset="0"/>
                        </a:rPr>
                        <a:t>4</a:t>
                      </a:r>
                      <a:r>
                        <a:rPr lang="ru-RU" sz="2400" dirty="0">
                          <a:latin typeface="Monotype Corsiva" pitchFamily="66" charset="0"/>
                        </a:rPr>
                        <a:t>.</a:t>
                      </a:r>
                      <a:endParaRPr lang="ru-RU" sz="2400" kern="1200" baseline="0" dirty="0">
                        <a:solidFill>
                          <a:schemeClr val="tx1"/>
                        </a:solidFill>
                        <a:latin typeface="Monotype Corsiva" pitchFamily="66" charset="0"/>
                        <a:ea typeface="+mn-ea"/>
                        <a:cs typeface="+mn-cs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kern="1200" baseline="0" dirty="0">
                          <a:solidFill>
                            <a:schemeClr val="tx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1) 20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kern="1200" baseline="0" dirty="0">
                          <a:solidFill>
                            <a:schemeClr val="tx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2) −12,8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kern="1200" baseline="0" dirty="0">
                          <a:solidFill>
                            <a:schemeClr val="tx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3) − 20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kern="1200" baseline="0" dirty="0">
                          <a:solidFill>
                            <a:schemeClr val="tx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4) 12,8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2400" kern="1200" baseline="0" dirty="0">
                          <a:solidFill>
                            <a:schemeClr val="tx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4. </a:t>
                      </a:r>
                      <a:r>
                        <a:rPr lang="ru-RU" sz="2400" kern="1200" baseline="0" dirty="0">
                          <a:solidFill>
                            <a:schemeClr val="tx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Выписано несколько </a:t>
                      </a:r>
                      <a:r>
                        <a:rPr lang="ru-RU" sz="2400" kern="1200" baseline="0" dirty="0" err="1">
                          <a:solidFill>
                            <a:schemeClr val="tx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последова-тельных</a:t>
                      </a:r>
                      <a:r>
                        <a:rPr lang="ru-RU" sz="2400" kern="1200" baseline="0" dirty="0">
                          <a:solidFill>
                            <a:schemeClr val="tx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 членов геометрической прогрессии: … ; 150 ; </a:t>
                      </a:r>
                      <a:r>
                        <a:rPr lang="ru-RU" sz="2400" kern="1200" baseline="0" dirty="0" err="1">
                          <a:solidFill>
                            <a:schemeClr val="tx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x</a:t>
                      </a:r>
                      <a:r>
                        <a:rPr lang="ru-RU" sz="2400" kern="1200" baseline="0" dirty="0">
                          <a:solidFill>
                            <a:schemeClr val="tx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 ; 6 ; 1,2 ; … Найдите </a:t>
                      </a:r>
                      <a:r>
                        <a:rPr lang="ru-RU" sz="2400" kern="1200" baseline="0" dirty="0" err="1">
                          <a:solidFill>
                            <a:schemeClr val="tx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x</a:t>
                      </a:r>
                      <a:r>
                        <a:rPr lang="ru-RU" sz="2400" kern="1200" baseline="0" dirty="0">
                          <a:solidFill>
                            <a:schemeClr val="tx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r>
                        <a:rPr lang="ru-RU" sz="2400" dirty="0">
                          <a:latin typeface="Monotype Corsiva" pitchFamily="66" charset="0"/>
                        </a:rPr>
                        <a:t>3</a:t>
                      </a:r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r>
                        <a:rPr lang="ru-RU" sz="2400" dirty="0">
                          <a:latin typeface="Monotype Corsiva" pitchFamily="66" charset="0"/>
                        </a:rPr>
                        <a:t>300</a:t>
                      </a:r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r>
                        <a:rPr lang="ru-RU" sz="2400" dirty="0">
                          <a:latin typeface="Monotype Corsiva" pitchFamily="66" charset="0"/>
                        </a:rPr>
                        <a:t>30</a:t>
                      </a:r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r>
                        <a:rPr lang="ru-RU" sz="2400" dirty="0">
                          <a:latin typeface="Monotype Corsiva" pitchFamily="66" charset="0"/>
                        </a:rPr>
                        <a:t>3,2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kern="1200" baseline="0" dirty="0">
                          <a:solidFill>
                            <a:schemeClr val="tx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4</a:t>
                      </a:r>
                      <a:r>
                        <a:rPr lang="en-US" sz="2400" kern="1200" baseline="0" dirty="0">
                          <a:solidFill>
                            <a:schemeClr val="tx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. </a:t>
                      </a:r>
                      <a:r>
                        <a:rPr lang="ru-RU" sz="2400" kern="1200" baseline="0" dirty="0">
                          <a:solidFill>
                            <a:schemeClr val="tx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Выписано несколько </a:t>
                      </a:r>
                      <a:r>
                        <a:rPr lang="ru-RU" sz="2400" kern="1200" baseline="0" dirty="0" err="1">
                          <a:solidFill>
                            <a:schemeClr val="tx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последова-тельных</a:t>
                      </a:r>
                      <a:r>
                        <a:rPr lang="ru-RU" sz="2400" kern="1200" baseline="0" dirty="0">
                          <a:solidFill>
                            <a:schemeClr val="tx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 членов геометрической прогрессии: … ; 2 ; </a:t>
                      </a:r>
                      <a:r>
                        <a:rPr lang="ru-RU" sz="2400" kern="1200" baseline="0" dirty="0" err="1">
                          <a:solidFill>
                            <a:schemeClr val="tx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x</a:t>
                      </a:r>
                      <a:r>
                        <a:rPr lang="ru-RU" sz="2400" kern="1200" baseline="0" dirty="0">
                          <a:solidFill>
                            <a:schemeClr val="tx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 ; 18 ; −54 ; … Найдите </a:t>
                      </a:r>
                      <a:r>
                        <a:rPr lang="ru-RU" sz="2400" kern="1200" baseline="0" dirty="0" err="1">
                          <a:solidFill>
                            <a:schemeClr val="tx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x</a:t>
                      </a:r>
                      <a:r>
                        <a:rPr lang="ru-RU" sz="2400" kern="1200" baseline="0" dirty="0">
                          <a:solidFill>
                            <a:schemeClr val="tx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ru-RU" sz="2400" dirty="0">
                          <a:latin typeface="Monotype Corsiva" pitchFamily="66" charset="0"/>
                        </a:rPr>
                        <a:t>9</a:t>
                      </a:r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r>
                        <a:rPr lang="ru-RU" sz="2400" dirty="0">
                          <a:latin typeface="Monotype Corsiva" pitchFamily="66" charset="0"/>
                        </a:rPr>
                        <a:t>−9</a:t>
                      </a:r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r>
                        <a:rPr lang="ru-RU" sz="2400" dirty="0">
                          <a:latin typeface="Monotype Corsiva" pitchFamily="66" charset="0"/>
                        </a:rPr>
                        <a:t>−6</a:t>
                      </a:r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r>
                        <a:rPr lang="ru-RU" sz="2400" dirty="0">
                          <a:latin typeface="Monotype Corsiva" pitchFamily="66" charset="0"/>
                        </a:rPr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9" name="Picture 5" descr="p400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DFE"/>
              </a:clrFrom>
              <a:clrTo>
                <a:srgbClr val="FFFD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94950" y="5517232"/>
            <a:ext cx="1949050" cy="1340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491880" y="332656"/>
            <a:ext cx="237116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Arial" charset="0"/>
              </a:rPr>
              <a:t>Ответы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547664" y="1412776"/>
          <a:ext cx="6192688" cy="3657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9634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0963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5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onotype Corsiva" pitchFamily="66" charset="0"/>
                        </a:rPr>
                        <a:t>1. </a:t>
                      </a:r>
                      <a:r>
                        <a:rPr lang="ru-RU" sz="5400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onotype Corsiva" pitchFamily="66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5400" kern="1200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onotype Corsiva" pitchFamily="66" charset="0"/>
                          <a:ea typeface="+mn-ea"/>
                          <a:cs typeface="+mn-cs"/>
                        </a:rPr>
                        <a:t>1. </a:t>
                      </a:r>
                      <a:r>
                        <a:rPr lang="ru-RU" sz="5400" kern="1200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onotype Corsiva" pitchFamily="66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5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onotype Corsiva" pitchFamily="66" charset="0"/>
                        </a:rPr>
                        <a:t>2. </a:t>
                      </a:r>
                      <a:r>
                        <a:rPr lang="ru-RU" sz="5400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onotype Corsiva" pitchFamily="66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onotype Corsiva" pitchFamily="66" charset="0"/>
                        </a:rPr>
                        <a:t>2.  </a:t>
                      </a:r>
                      <a:r>
                        <a:rPr lang="ru-RU" sz="5400" kern="1200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onotype Corsiva" pitchFamily="66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5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onotype Corsiva" pitchFamily="66" charset="0"/>
                        </a:rPr>
                        <a:t>3. </a:t>
                      </a:r>
                      <a:r>
                        <a:rPr lang="ru-RU" sz="5400" kern="1200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onotype Corsiva" pitchFamily="66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onotype Corsiva" pitchFamily="66" charset="0"/>
                        </a:rPr>
                        <a:t>3. </a:t>
                      </a:r>
                      <a:r>
                        <a:rPr lang="ru-RU" sz="5400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onotype Corsiva" pitchFamily="66" charset="0"/>
                        </a:rPr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5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onotype Corsiva" pitchFamily="66" charset="0"/>
                        </a:rPr>
                        <a:t>4. </a:t>
                      </a:r>
                      <a:r>
                        <a:rPr lang="ru-RU" sz="5400" kern="1200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onotype Corsiva" pitchFamily="66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onotype Corsiva" pitchFamily="66" charset="0"/>
                        </a:rPr>
                        <a:t>4. </a:t>
                      </a:r>
                      <a:r>
                        <a:rPr lang="ru-RU" sz="5400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onotype Corsiva" pitchFamily="66" charset="0"/>
                        </a:rPr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9" name="Picture 5" descr="p400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DFE"/>
              </a:clrFrom>
              <a:clrTo>
                <a:srgbClr val="FFFD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94950" y="5517232"/>
            <a:ext cx="1949050" cy="1340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395536" y="260648"/>
            <a:ext cx="842493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Легенда о геометрической прогрессии</a:t>
            </a:r>
          </a:p>
        </p:txBody>
      </p:sp>
      <p:pic>
        <p:nvPicPr>
          <p:cNvPr id="3075" name="Picture 5" descr="шах"/>
          <p:cNvPicPr>
            <a:picLocks noChangeAspect="1" noChangeArrowheads="1"/>
          </p:cNvPicPr>
          <p:nvPr/>
        </p:nvPicPr>
        <p:blipFill>
          <a:blip r:embed="rId2" cstate="print">
            <a:lum bright="-12000"/>
          </a:blip>
          <a:srcRect/>
          <a:stretch>
            <a:fillRect/>
          </a:stretch>
        </p:blipFill>
        <p:spPr bwMode="auto">
          <a:xfrm>
            <a:off x="2555776" y="2420888"/>
            <a:ext cx="3706813" cy="401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4"/>
          <p:cNvSpPr txBox="1">
            <a:spLocks noChangeArrowheads="1"/>
          </p:cNvSpPr>
          <p:nvPr/>
        </p:nvSpPr>
        <p:spPr bwMode="auto">
          <a:xfrm>
            <a:off x="4067175" y="5084763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7171" name="Text Box 5"/>
          <p:cNvSpPr txBox="1">
            <a:spLocks noChangeArrowheads="1"/>
          </p:cNvSpPr>
          <p:nvPr/>
        </p:nvSpPr>
        <p:spPr bwMode="auto">
          <a:xfrm>
            <a:off x="611560" y="404813"/>
            <a:ext cx="8137153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dirty="0"/>
              <a:t>   </a:t>
            </a:r>
            <a:r>
              <a:rPr lang="ru-RU" sz="2800" dirty="0">
                <a:latin typeface="Monotype Corsiva" pitchFamily="66" charset="0"/>
              </a:rPr>
              <a:t>Шахматная игра была придумана в Индии, и когда индусский царь Шерам познакомился с нею, он был восхищен ее остроумием и разнообразием возможных в ней положений.  Узнав, что она изобретена одним из его подданных, царь приказал его позвать, чтобы лично наградить за удачную выдумку. Изобретатель, его звали Сета, явился к трону повелителя. Это был скромно одетый ученый, получавший средства к жизни от своих учеников.</a:t>
            </a:r>
          </a:p>
        </p:txBody>
      </p:sp>
      <p:pic>
        <p:nvPicPr>
          <p:cNvPr id="7172" name="Picture 6" descr="безымянный2"/>
          <p:cNvPicPr>
            <a:picLocks noGrp="1" noChangeAspect="1" noChangeArrowheads="1"/>
          </p:cNvPicPr>
          <p:nvPr>
            <p:ph/>
          </p:nvPr>
        </p:nvPicPr>
        <p:blipFill>
          <a:blip r:embed="rId2" cstate="print">
            <a:lum bright="-6000" contrast="6000"/>
          </a:blip>
          <a:stretch>
            <a:fillRect/>
          </a:stretch>
        </p:blipFill>
        <p:spPr>
          <a:xfrm>
            <a:off x="2907323" y="3986018"/>
            <a:ext cx="4472989" cy="2871982"/>
          </a:xfrm>
          <a:noFill/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4"/>
          <p:cNvSpPr txBox="1">
            <a:spLocks noChangeArrowheads="1"/>
          </p:cNvSpPr>
          <p:nvPr/>
        </p:nvSpPr>
        <p:spPr bwMode="auto">
          <a:xfrm>
            <a:off x="467544" y="2852936"/>
            <a:ext cx="835317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>
                <a:latin typeface="Monotype Corsiva" pitchFamily="66" charset="0"/>
              </a:rPr>
              <a:t>   </a:t>
            </a:r>
          </a:p>
        </p:txBody>
      </p:sp>
      <p:sp>
        <p:nvSpPr>
          <p:cNvPr id="8195" name="Text Box 5"/>
          <p:cNvSpPr txBox="1">
            <a:spLocks noChangeArrowheads="1"/>
          </p:cNvSpPr>
          <p:nvPr/>
        </p:nvSpPr>
        <p:spPr bwMode="auto">
          <a:xfrm>
            <a:off x="3455542" y="404664"/>
            <a:ext cx="5688458" cy="3801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>
                <a:latin typeface="Monotype Corsiva" pitchFamily="66" charset="0"/>
              </a:rPr>
              <a:t>  -Я желаю достойно вознаградить тебя, Сета, за прекрасную игру, которую ты придумал, -сказал царь. -Я достаточно богат, чтобы исполнить самое смелое твое пожелание, - продолжал царь. Назови награду, которая тебя удовлетворит, и ты получишь ее.</a:t>
            </a:r>
          </a:p>
          <a:p>
            <a:pPr algn="just"/>
            <a:r>
              <a:rPr lang="ru-RU" dirty="0">
                <a:solidFill>
                  <a:srgbClr val="993300"/>
                </a:solidFill>
                <a:latin typeface="Comic Sans MS" pitchFamily="66" charset="0"/>
              </a:rPr>
              <a:t>   </a:t>
            </a:r>
          </a:p>
          <a:p>
            <a:pPr>
              <a:spcBef>
                <a:spcPct val="50000"/>
              </a:spcBef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3861048"/>
            <a:ext cx="84249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>
                <a:latin typeface="Monotype Corsiva" pitchFamily="66" charset="0"/>
              </a:rPr>
              <a:t> -Повелитель, - сказал Сета, - прикажи выдать мне столько зёрен риса, сколько получиться в сумме, если на первую клетку шахматной доски положить одно зерно риса. На вторую клетку  - 2 зерна,  на третью - 4, на четвертую - 8, на пятую - 16, на шестую -32,…, увеличивая число зёрен каждый раз вдвое.</a:t>
            </a:r>
          </a:p>
        </p:txBody>
      </p:sp>
      <p:pic>
        <p:nvPicPr>
          <p:cNvPr id="9" name="Picture 5" descr="шах"/>
          <p:cNvPicPr>
            <a:picLocks noChangeAspect="1" noChangeArrowheads="1"/>
          </p:cNvPicPr>
          <p:nvPr/>
        </p:nvPicPr>
        <p:blipFill>
          <a:blip r:embed="rId2" cstate="print">
            <a:lum bright="-6000" contrast="36000"/>
          </a:blip>
          <a:srcRect/>
          <a:stretch>
            <a:fillRect/>
          </a:stretch>
        </p:blipFill>
        <p:spPr bwMode="auto">
          <a:xfrm>
            <a:off x="0" y="0"/>
            <a:ext cx="3133844" cy="371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1767</TotalTime>
  <Words>1471</Words>
  <Application>Microsoft Office PowerPoint</Application>
  <PresentationFormat>Экран (4:3)</PresentationFormat>
  <Paragraphs>172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  Внимание по записи формулы определите её назначение и соедините стрелками по смыслу. 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Применение  геометрической  прогрессии  при  решении  задач  практического  содержания:</vt:lpstr>
      <vt:lpstr>Слайд 20</vt:lpstr>
      <vt:lpstr>Слайд 21</vt:lpstr>
      <vt:lpstr>Слайд 22</vt:lpstr>
      <vt:lpstr>Домашняя работа</vt:lpstr>
      <vt:lpstr>«Прогрессио – движение вперед» 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HP</cp:lastModifiedBy>
  <cp:revision>131</cp:revision>
  <dcterms:created xsi:type="dcterms:W3CDTF">2017-06-12T20:17:09Z</dcterms:created>
  <dcterms:modified xsi:type="dcterms:W3CDTF">2024-04-21T14:22:58Z</dcterms:modified>
</cp:coreProperties>
</file>