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</p:sldMasterIdLst>
  <p:sldIdLst>
    <p:sldId id="256" r:id="rId2"/>
    <p:sldId id="258" r:id="rId3"/>
    <p:sldId id="269" r:id="rId4"/>
    <p:sldId id="259" r:id="rId5"/>
    <p:sldId id="264" r:id="rId6"/>
    <p:sldId id="263" r:id="rId7"/>
    <p:sldId id="265" r:id="rId8"/>
    <p:sldId id="257" r:id="rId9"/>
    <p:sldId id="270" r:id="rId10"/>
    <p:sldId id="266" r:id="rId11"/>
    <p:sldId id="273" r:id="rId12"/>
    <p:sldId id="274" r:id="rId13"/>
    <p:sldId id="272" r:id="rId14"/>
    <p:sldId id="262" r:id="rId15"/>
    <p:sldId id="260" r:id="rId16"/>
    <p:sldId id="275" r:id="rId17"/>
    <p:sldId id="276" r:id="rId18"/>
    <p:sldId id="267" r:id="rId19"/>
    <p:sldId id="27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33CC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42014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3108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14023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962468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26609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36971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39988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08165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7340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69958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02132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67979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35377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05543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72241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786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39591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130F850-BF98-47B6-83F5-CB220A4B773B}" type="datetimeFigureOut">
              <a:rPr lang="ru-RU" smtClean="0"/>
              <a:pPr/>
              <a:t>25.12.2019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9161319-7B9F-49F0-B656-6B2B59B15D7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682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  <p:sldLayoutId id="2147483918" r:id="rId13"/>
    <p:sldLayoutId id="2147483919" r:id="rId14"/>
    <p:sldLayoutId id="2147483920" r:id="rId15"/>
    <p:sldLayoutId id="2147483921" r:id="rId16"/>
    <p:sldLayoutId id="214748392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esr\Desktop\Auding%207%20Form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3901" y="524126"/>
            <a:ext cx="9460695" cy="207412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/>
            </a:r>
            <a:br>
              <a:rPr lang="en-US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93258" y="3746809"/>
            <a:ext cx="3988420" cy="1851103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Выполнила  Цховребова Зинаида Владимировна</a:t>
            </a:r>
          </a:p>
          <a:p>
            <a:r>
              <a:rPr lang="ru-RU" sz="1400" b="1" dirty="0" smtClean="0">
                <a:solidFill>
                  <a:srgbClr val="0070C0"/>
                </a:solidFill>
              </a:rPr>
              <a:t> учитель английского языка ГБОУ СОШ №8 г.Беслан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5920" y="1205442"/>
            <a:ext cx="91017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  </a:t>
            </a:r>
            <a:r>
              <a:rPr lang="en-US" sz="4400" b="1" dirty="0" smtClean="0">
                <a:solidFill>
                  <a:srgbClr val="CC3399"/>
                </a:solidFill>
              </a:rPr>
              <a:t>Why </a:t>
            </a:r>
            <a:r>
              <a:rPr lang="en-US" sz="4400" b="1" dirty="0">
                <a:solidFill>
                  <a:srgbClr val="CC3399"/>
                </a:solidFill>
              </a:rPr>
              <a:t>Learning English</a:t>
            </a:r>
            <a:br>
              <a:rPr lang="en-US" sz="4400" b="1" dirty="0">
                <a:solidFill>
                  <a:srgbClr val="CC3399"/>
                </a:solidFill>
              </a:rPr>
            </a:br>
            <a:r>
              <a:rPr lang="en-US" sz="4400" b="1" dirty="0">
                <a:solidFill>
                  <a:srgbClr val="CC3399"/>
                </a:solidFill>
              </a:rPr>
              <a:t> </a:t>
            </a:r>
            <a:r>
              <a:rPr lang="en-US" sz="4400" b="1" dirty="0" smtClean="0">
                <a:solidFill>
                  <a:srgbClr val="CC3399"/>
                </a:solidFill>
              </a:rPr>
              <a:t>      IS A MUST?</a:t>
            </a:r>
            <a:r>
              <a:rPr lang="en-US" sz="4400" b="1" dirty="0">
                <a:solidFill>
                  <a:srgbClr val="CC3399"/>
                </a:solidFill>
              </a:rPr>
              <a:t/>
            </a:r>
            <a:br>
              <a:rPr lang="en-US" sz="4400" b="1" dirty="0">
                <a:solidFill>
                  <a:srgbClr val="CC3399"/>
                </a:solidFill>
              </a:rPr>
            </a:br>
            <a:endParaRPr lang="ru-RU" sz="4400" b="1" dirty="0">
              <a:solidFill>
                <a:srgbClr val="CC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1260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Homework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13774" y="1814732"/>
            <a:ext cx="10363826" cy="39764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I want you to make mind maps, clusters or projects on the importance of the English language at home.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046" y="266826"/>
            <a:ext cx="10364451" cy="760116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Photo quotes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G:\напеч\4dd836232c5a22db1c46a6129a839e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0957" y="917119"/>
            <a:ext cx="9747098" cy="594088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esr\Desktop\напечатать\hello_html_2001a46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напечатать\Kato Lo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28625"/>
            <a:ext cx="11430000" cy="6000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365761"/>
            <a:ext cx="10364451" cy="133643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Foreign Language – a fortress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79863" y="2367092"/>
            <a:ext cx="10697737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how </a:t>
            </a:r>
            <a:r>
              <a:rPr lang="en-US" dirty="0" smtClean="0">
                <a:solidFill>
                  <a:srgbClr val="0070C0"/>
                </a:solidFill>
              </a:rPr>
              <a:t>can we </a:t>
            </a:r>
            <a:r>
              <a:rPr lang="en-US" dirty="0">
                <a:solidFill>
                  <a:srgbClr val="0070C0"/>
                </a:solidFill>
              </a:rPr>
              <a:t>get hold of a </a:t>
            </a:r>
            <a:r>
              <a:rPr lang="en-US" dirty="0" smtClean="0">
                <a:solidFill>
                  <a:srgbClr val="0070C0"/>
                </a:solidFill>
              </a:rPr>
              <a:t>fortress? It must </a:t>
            </a:r>
            <a:r>
              <a:rPr lang="en-US" dirty="0">
                <a:solidFill>
                  <a:srgbClr val="0070C0"/>
                </a:solidFill>
              </a:rPr>
              <a:t>be </a:t>
            </a:r>
            <a:r>
              <a:rPr lang="en-US" dirty="0" smtClean="0">
                <a:solidFill>
                  <a:srgbClr val="0070C0"/>
                </a:solidFill>
              </a:rPr>
              <a:t>besieged from </a:t>
            </a:r>
            <a:r>
              <a:rPr lang="en-US" dirty="0">
                <a:solidFill>
                  <a:srgbClr val="0070C0"/>
                </a:solidFill>
              </a:rPr>
              <a:t>all </a:t>
            </a:r>
            <a:r>
              <a:rPr lang="en-US" dirty="0" smtClean="0">
                <a:solidFill>
                  <a:srgbClr val="0070C0"/>
                </a:solidFill>
              </a:rPr>
              <a:t>directions at </a:t>
            </a:r>
            <a:r>
              <a:rPr lang="en-US" dirty="0">
                <a:solidFill>
                  <a:srgbClr val="0070C0"/>
                </a:solidFill>
              </a:rPr>
              <a:t>once. exactly the same thing </a:t>
            </a:r>
            <a:r>
              <a:rPr lang="en-US" dirty="0" smtClean="0">
                <a:solidFill>
                  <a:srgbClr val="0070C0"/>
                </a:solidFill>
              </a:rPr>
              <a:t>happens with </a:t>
            </a:r>
            <a:r>
              <a:rPr lang="en-US" dirty="0">
                <a:solidFill>
                  <a:srgbClr val="0070C0"/>
                </a:solidFill>
              </a:rPr>
              <a:t>a language. </a:t>
            </a:r>
            <a:r>
              <a:rPr lang="en-US" dirty="0" smtClean="0">
                <a:solidFill>
                  <a:srgbClr val="0070C0"/>
                </a:solidFill>
              </a:rPr>
              <a:t>It must be </a:t>
            </a:r>
            <a:r>
              <a:rPr lang="en-US" dirty="0">
                <a:solidFill>
                  <a:srgbClr val="0070C0"/>
                </a:solidFill>
              </a:rPr>
              <a:t>stormed from all sides at </a:t>
            </a:r>
            <a:r>
              <a:rPr lang="en-US" dirty="0" smtClean="0">
                <a:solidFill>
                  <a:srgbClr val="0070C0"/>
                </a:solidFill>
              </a:rPr>
              <a:t>once: reading </a:t>
            </a:r>
            <a:r>
              <a:rPr lang="en-US" dirty="0">
                <a:solidFill>
                  <a:srgbClr val="0070C0"/>
                </a:solidFill>
              </a:rPr>
              <a:t>newspapers, listening to the radio, watching non-dubbed </a:t>
            </a:r>
            <a:r>
              <a:rPr lang="en-US" dirty="0" smtClean="0">
                <a:solidFill>
                  <a:srgbClr val="0070C0"/>
                </a:solidFill>
              </a:rPr>
              <a:t>films</a:t>
            </a:r>
            <a:r>
              <a:rPr lang="en-US" dirty="0">
                <a:solidFill>
                  <a:srgbClr val="0070C0"/>
                </a:solidFill>
              </a:rPr>
              <a:t>, attending lectures in a foreign language, </a:t>
            </a:r>
            <a:r>
              <a:rPr lang="en-US" dirty="0" smtClean="0">
                <a:solidFill>
                  <a:srgbClr val="0070C0"/>
                </a:solidFill>
              </a:rPr>
              <a:t>studying </a:t>
            </a:r>
            <a:r>
              <a:rPr lang="en-US" dirty="0">
                <a:solidFill>
                  <a:srgbClr val="0070C0"/>
                </a:solidFill>
              </a:rPr>
              <a:t>textbooks, correspondence, meetings and conversations with friends – native speakers.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897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103077" y="2826206"/>
            <a:ext cx="1804572" cy="1658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155" y="1933640"/>
            <a:ext cx="297119" cy="8925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5044" y="1933640"/>
            <a:ext cx="301083" cy="8925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649" y="2992967"/>
            <a:ext cx="658425" cy="3542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2492" y="3859735"/>
            <a:ext cx="734877" cy="3800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1904" y="4482196"/>
            <a:ext cx="351273" cy="7498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0330" y="4457810"/>
            <a:ext cx="351273" cy="7742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93356" y="3031996"/>
            <a:ext cx="715728" cy="4344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77590" y="3859737"/>
            <a:ext cx="725487" cy="38009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097700" y="1300204"/>
            <a:ext cx="19672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</a:t>
            </a:r>
            <a:r>
              <a:rPr lang="en-US" sz="2000" dirty="0" smtClean="0">
                <a:solidFill>
                  <a:srgbClr val="0070C0"/>
                </a:solidFill>
              </a:rPr>
              <a:t>eading media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77993" y="1281321"/>
            <a:ext cx="22236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watching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non-dubbed films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61655" y="2977932"/>
            <a:ext cx="2231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r</a:t>
            </a:r>
            <a:r>
              <a:rPr lang="en-US" dirty="0" smtClean="0">
                <a:solidFill>
                  <a:srgbClr val="0070C0"/>
                </a:solidFill>
              </a:rPr>
              <a:t>eading textbooks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10537" y="2967169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attending lectures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32610" y="3982345"/>
            <a:ext cx="2531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listening to the radio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26661" y="3872865"/>
            <a:ext cx="1984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communication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695388" y="5351230"/>
            <a:ext cx="103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writing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40331" y="5338507"/>
            <a:ext cx="1390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translating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22277" y="394743"/>
            <a:ext cx="66992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  </a:t>
            </a:r>
            <a:r>
              <a:rPr lang="ru-RU" sz="3600" dirty="0" smtClean="0">
                <a:solidFill>
                  <a:srgbClr val="C00000"/>
                </a:solidFill>
              </a:rPr>
              <a:t>  </a:t>
            </a:r>
            <a:r>
              <a:rPr lang="en-US" sz="3600" b="1" dirty="0" smtClean="0">
                <a:solidFill>
                  <a:srgbClr val="C00000"/>
                </a:solidFill>
              </a:rPr>
              <a:t>How </a:t>
            </a:r>
            <a:r>
              <a:rPr lang="en-US" sz="3600" b="1" dirty="0">
                <a:solidFill>
                  <a:srgbClr val="C00000"/>
                </a:solidFill>
              </a:rPr>
              <a:t>to master a</a:t>
            </a:r>
            <a:r>
              <a:rPr lang="en-US" sz="3600" b="1" dirty="0" smtClean="0">
                <a:solidFill>
                  <a:srgbClr val="C00000"/>
                </a:solidFill>
              </a:rPr>
              <a:t> language?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482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Тони Бьюзен\Cv3fuXdWEAADx2v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436099"/>
            <a:ext cx="10364451" cy="130829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Idioms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en-US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13774" y="1477108"/>
            <a:ext cx="10363826" cy="4314091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en-US" sz="3100" b="1" dirty="0" smtClean="0">
                <a:solidFill>
                  <a:srgbClr val="CC3399"/>
                </a:solidFill>
              </a:rPr>
              <a:t>     </a:t>
            </a:r>
            <a:r>
              <a:rPr lang="ru-RU" sz="3100" b="1" dirty="0" smtClean="0">
                <a:solidFill>
                  <a:srgbClr val="CC3399"/>
                </a:solidFill>
              </a:rPr>
              <a:t>   </a:t>
            </a:r>
            <a:r>
              <a:rPr lang="en-US" sz="3100" b="1" dirty="0" smtClean="0">
                <a:solidFill>
                  <a:srgbClr val="CC3399"/>
                </a:solidFill>
              </a:rPr>
              <a:t> I am a muddle head - </a:t>
            </a:r>
            <a:r>
              <a:rPr lang="en-US" sz="3100" b="1" dirty="0" smtClean="0">
                <a:solidFill>
                  <a:srgbClr val="0070C0"/>
                </a:solidFill>
              </a:rPr>
              <a:t>каша в голове </a:t>
            </a:r>
            <a:endParaRPr lang="ru-RU" sz="31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3100" b="1" dirty="0" smtClean="0">
                <a:solidFill>
                  <a:srgbClr val="CC3399"/>
                </a:solidFill>
              </a:rPr>
              <a:t>         I haven’t a clue</a:t>
            </a:r>
            <a:r>
              <a:rPr lang="ru-RU" sz="3100" b="1" dirty="0" smtClean="0">
                <a:solidFill>
                  <a:srgbClr val="CC3399"/>
                </a:solidFill>
              </a:rPr>
              <a:t> </a:t>
            </a:r>
            <a:r>
              <a:rPr lang="en-US" sz="3100" b="1" dirty="0" smtClean="0">
                <a:solidFill>
                  <a:srgbClr val="CC3399"/>
                </a:solidFill>
              </a:rPr>
              <a:t>- </a:t>
            </a:r>
            <a:r>
              <a:rPr lang="en-US" sz="3100" b="1" dirty="0" smtClean="0">
                <a:solidFill>
                  <a:srgbClr val="0070C0"/>
                </a:solidFill>
              </a:rPr>
              <a:t>ни в зуб ногой </a:t>
            </a:r>
            <a:endParaRPr lang="ru-RU" sz="31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3100" b="1" dirty="0" smtClean="0">
                <a:solidFill>
                  <a:srgbClr val="CC3399"/>
                </a:solidFill>
              </a:rPr>
              <a:t>     </a:t>
            </a:r>
            <a:r>
              <a:rPr lang="ru-RU" sz="3100" b="1" dirty="0" smtClean="0">
                <a:solidFill>
                  <a:srgbClr val="CC3399"/>
                </a:solidFill>
              </a:rPr>
              <a:t>   </a:t>
            </a:r>
            <a:r>
              <a:rPr lang="en-US" sz="3100" b="1" dirty="0" smtClean="0">
                <a:solidFill>
                  <a:srgbClr val="CC3399"/>
                </a:solidFill>
              </a:rPr>
              <a:t> I have bright spirit - </a:t>
            </a:r>
            <a:r>
              <a:rPr lang="en-US" sz="3100" b="1" dirty="0" smtClean="0">
                <a:solidFill>
                  <a:srgbClr val="0070C0"/>
                </a:solidFill>
              </a:rPr>
              <a:t>светлая голова</a:t>
            </a:r>
            <a:endParaRPr lang="ru-RU" sz="31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3100" b="1" dirty="0" smtClean="0">
                <a:solidFill>
                  <a:srgbClr val="CC3399"/>
                </a:solidFill>
              </a:rPr>
              <a:t>       </a:t>
            </a:r>
            <a:r>
              <a:rPr lang="ru-RU" sz="3100" b="1" dirty="0" smtClean="0">
                <a:solidFill>
                  <a:srgbClr val="CC3399"/>
                </a:solidFill>
              </a:rPr>
              <a:t>  </a:t>
            </a:r>
            <a:r>
              <a:rPr lang="en-US" sz="3100" b="1" dirty="0" smtClean="0">
                <a:solidFill>
                  <a:srgbClr val="CC3399"/>
                </a:solidFill>
              </a:rPr>
              <a:t>I use my brains - </a:t>
            </a:r>
            <a:r>
              <a:rPr lang="en-US" sz="3100" b="1" dirty="0" smtClean="0">
                <a:solidFill>
                  <a:srgbClr val="0070C0"/>
                </a:solidFill>
              </a:rPr>
              <a:t>шевелить мозгами </a:t>
            </a:r>
            <a:endParaRPr lang="ru-RU" sz="31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3100" b="1" dirty="0" smtClean="0">
                <a:solidFill>
                  <a:srgbClr val="CC3399"/>
                </a:solidFill>
              </a:rPr>
              <a:t>      </a:t>
            </a:r>
            <a:r>
              <a:rPr lang="ru-RU" sz="3100" b="1" dirty="0" smtClean="0">
                <a:solidFill>
                  <a:srgbClr val="CC3399"/>
                </a:solidFill>
              </a:rPr>
              <a:t> </a:t>
            </a:r>
            <a:r>
              <a:rPr lang="en-US" sz="3100" b="1" dirty="0" smtClean="0">
                <a:solidFill>
                  <a:srgbClr val="CC3399"/>
                </a:solidFill>
              </a:rPr>
              <a:t>  I listened with half an ear - </a:t>
            </a:r>
            <a:r>
              <a:rPr lang="en-US" sz="3100" b="1" dirty="0" smtClean="0">
                <a:solidFill>
                  <a:srgbClr val="0070C0"/>
                </a:solidFill>
              </a:rPr>
              <a:t>краем уха </a:t>
            </a:r>
            <a:endParaRPr lang="ru-RU" sz="31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3100" b="1" dirty="0" smtClean="0">
                <a:solidFill>
                  <a:srgbClr val="CC3399"/>
                </a:solidFill>
              </a:rPr>
              <a:t>   </a:t>
            </a:r>
            <a:r>
              <a:rPr lang="ru-RU" sz="3100" b="1" dirty="0" smtClean="0">
                <a:solidFill>
                  <a:srgbClr val="CC3399"/>
                </a:solidFill>
              </a:rPr>
              <a:t>     </a:t>
            </a:r>
            <a:r>
              <a:rPr lang="en-US" sz="3100" b="1" dirty="0" smtClean="0">
                <a:solidFill>
                  <a:srgbClr val="CC3399"/>
                </a:solidFill>
              </a:rPr>
              <a:t> I fell on deaf ears - </a:t>
            </a:r>
            <a:r>
              <a:rPr lang="en-US" sz="3100" b="1" dirty="0" smtClean="0">
                <a:solidFill>
                  <a:srgbClr val="0070C0"/>
                </a:solidFill>
              </a:rPr>
              <a:t>хлопать ушами</a:t>
            </a:r>
            <a:endParaRPr lang="ru-RU" sz="31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0673" y="189571"/>
            <a:ext cx="7761249" cy="1260089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Reflection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69435" y="1081088"/>
            <a:ext cx="10694020" cy="55427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4901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Choose epithets </a:t>
            </a:r>
            <a:r>
              <a:rPr lang="en-US" b="1" dirty="0">
                <a:solidFill>
                  <a:srgbClr val="C00000"/>
                </a:solidFill>
              </a:rPr>
              <a:t>for the English language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93180" y="2164538"/>
            <a:ext cx="9902283" cy="44332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7030A0"/>
                </a:solidFill>
              </a:rPr>
              <a:t>popular, easy, difficult, interesting, beautiful, melodic, uninteresting, </a:t>
            </a:r>
            <a:r>
              <a:rPr lang="en-US" sz="3200" b="1" dirty="0" smtClean="0">
                <a:solidFill>
                  <a:srgbClr val="7030A0"/>
                </a:solidFill>
              </a:rPr>
              <a:t>The most </a:t>
            </a:r>
            <a:r>
              <a:rPr lang="en-US" sz="3200" b="1" dirty="0">
                <a:solidFill>
                  <a:srgbClr val="7030A0"/>
                </a:solidFill>
              </a:rPr>
              <a:t>spoken around the world, widespread all over the world, </a:t>
            </a:r>
            <a:r>
              <a:rPr lang="en-US" sz="3200" b="1" dirty="0" smtClean="0">
                <a:solidFill>
                  <a:srgbClr val="7030A0"/>
                </a:solidFill>
              </a:rPr>
              <a:t>global,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</a:rPr>
              <a:t>official</a:t>
            </a:r>
            <a:r>
              <a:rPr lang="en-US" sz="3200" b="1" dirty="0">
                <a:solidFill>
                  <a:srgbClr val="7030A0"/>
                </a:solidFill>
              </a:rPr>
              <a:t>, </a:t>
            </a:r>
            <a:r>
              <a:rPr lang="en-US" sz="3200" b="1" dirty="0" smtClean="0">
                <a:solidFill>
                  <a:srgbClr val="7030A0"/>
                </a:solidFill>
              </a:rPr>
              <a:t>important, </a:t>
            </a:r>
            <a:r>
              <a:rPr lang="en-US" sz="3200" b="1" dirty="0">
                <a:solidFill>
                  <a:srgbClr val="7030A0"/>
                </a:solidFill>
              </a:rPr>
              <a:t>worth learning, </a:t>
            </a:r>
            <a:r>
              <a:rPr lang="en-US" sz="3200" b="1" dirty="0" smtClean="0">
                <a:solidFill>
                  <a:srgbClr val="7030A0"/>
                </a:solidFill>
              </a:rPr>
              <a:t>boring, useful. </a:t>
            </a:r>
            <a:endParaRPr lang="en-US" sz="32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41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333" y="618517"/>
            <a:ext cx="10377894" cy="1596177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A tip for you!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475914" y="2367092"/>
            <a:ext cx="8801686" cy="3424107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English language is the best.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Learning it for me is quest.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But the language is so nice.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Learn it! That is my advice.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406644"/>
            <a:ext cx="9092587" cy="1065317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Auding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13052" y="1764926"/>
            <a:ext cx="10363826" cy="43682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CC3399"/>
                </a:solidFill>
              </a:rPr>
              <a:t>Let’s listen to </a:t>
            </a:r>
            <a:r>
              <a:rPr lang="en-US" dirty="0" smtClean="0">
                <a:solidFill>
                  <a:srgbClr val="CC3399"/>
                </a:solidFill>
              </a:rPr>
              <a:t>the </a:t>
            </a:r>
            <a:r>
              <a:rPr lang="en-US" dirty="0">
                <a:solidFill>
                  <a:srgbClr val="CC3399"/>
                </a:solidFill>
              </a:rPr>
              <a:t>dialogue </a:t>
            </a:r>
            <a:r>
              <a:rPr lang="en-US" dirty="0" smtClean="0">
                <a:solidFill>
                  <a:srgbClr val="CC3399"/>
                </a:solidFill>
              </a:rPr>
              <a:t>and </a:t>
            </a:r>
            <a:r>
              <a:rPr lang="en-US" dirty="0">
                <a:solidFill>
                  <a:srgbClr val="CC3399"/>
                </a:solidFill>
              </a:rPr>
              <a:t>find </a:t>
            </a:r>
            <a:r>
              <a:rPr lang="en-US" dirty="0" smtClean="0">
                <a:solidFill>
                  <a:srgbClr val="CC3399"/>
                </a:solidFill>
              </a:rPr>
              <a:t>out what some pupils think about learning English. Then answer the Questions: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1.Do you find learning English difficult</a:t>
            </a:r>
            <a:r>
              <a:rPr lang="en-US" dirty="0" smtClean="0">
                <a:solidFill>
                  <a:srgbClr val="7030A0"/>
                </a:solidFill>
              </a:rPr>
              <a:t>?</a:t>
            </a:r>
            <a:endParaRPr lang="en-US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2</a:t>
            </a:r>
            <a:r>
              <a:rPr lang="en-US" dirty="0" smtClean="0">
                <a:solidFill>
                  <a:srgbClr val="7030A0"/>
                </a:solidFill>
              </a:rPr>
              <a:t>. </a:t>
            </a:r>
            <a:r>
              <a:rPr lang="en-US" dirty="0">
                <a:solidFill>
                  <a:srgbClr val="7030A0"/>
                </a:solidFill>
              </a:rPr>
              <a:t>Why are you learning English</a:t>
            </a:r>
            <a:r>
              <a:rPr lang="en-US" dirty="0" smtClean="0">
                <a:solidFill>
                  <a:srgbClr val="7030A0"/>
                </a:solidFill>
              </a:rPr>
              <a:t>? </a:t>
            </a:r>
            <a:endParaRPr lang="en-US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Auding 7 For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7965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Let’s rest a little. Stand Up and sing a song! 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Reading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dirty="0" smtClean="0">
                <a:solidFill>
                  <a:srgbClr val="CC3399"/>
                </a:solidFill>
              </a:rPr>
              <a:t>: Your second task is </a:t>
            </a:r>
            <a:r>
              <a:rPr lang="en-US" b="1" dirty="0" smtClean="0">
                <a:solidFill>
                  <a:srgbClr val="CC3399"/>
                </a:solidFill>
              </a:rPr>
              <a:t>reading.</a:t>
            </a:r>
            <a:endParaRPr lang="ru-RU" b="1" dirty="0" smtClean="0">
              <a:solidFill>
                <a:srgbClr val="CC3399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CC3399"/>
                </a:solidFill>
              </a:rPr>
              <a:t>    Find the proofs that English</a:t>
            </a:r>
            <a:r>
              <a:rPr lang="ru-RU" dirty="0" smtClean="0">
                <a:solidFill>
                  <a:srgbClr val="CC3399"/>
                </a:solidFill>
              </a:rPr>
              <a:t> </a:t>
            </a:r>
            <a:r>
              <a:rPr lang="en-US" dirty="0" smtClean="0">
                <a:solidFill>
                  <a:srgbClr val="CC3399"/>
                </a:solidFill>
              </a:rPr>
              <a:t>that “came from nowhere” is a must nowadays. Provide your work with mind maps and clusters.</a:t>
            </a:r>
          </a:p>
          <a:p>
            <a:pPr>
              <a:buNone/>
            </a:pPr>
            <a:r>
              <a:rPr lang="en-US" dirty="0" smtClean="0">
                <a:solidFill>
                  <a:srgbClr val="CC3399"/>
                </a:solidFill>
              </a:rPr>
              <a:t>    Name your proofs and put them in the case.</a:t>
            </a:r>
            <a:endParaRPr lang="ru-RU" dirty="0" smtClean="0">
              <a:solidFill>
                <a:srgbClr val="CC3399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13774" y="534573"/>
            <a:ext cx="10363826" cy="44688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/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Do you think English is worth learning?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Look at the screen. Why is it important to learn English? Photos may help you.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What will you be able to do, if you know English?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What events may happen in your life?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Tell your classmates about it!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Start so: </a:t>
            </a:r>
            <a:r>
              <a:rPr lang="en-US" sz="3600" b="1" dirty="0" smtClean="0">
                <a:solidFill>
                  <a:srgbClr val="C00000"/>
                </a:solidFill>
              </a:rPr>
              <a:t>If I know English, I’ll be able to…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330115" y="2936256"/>
            <a:ext cx="2444796" cy="1743607"/>
          </a:xfrm>
          <a:prstGeom prst="rect">
            <a:avLst/>
          </a:prstGeom>
        </p:spPr>
      </p:pic>
      <p:pic>
        <p:nvPicPr>
          <p:cNvPr id="7" name="Рисунок 6" descr="uspab_0210r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959" y="746195"/>
            <a:ext cx="1584176" cy="17281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57" y="2699929"/>
            <a:ext cx="1920670" cy="15242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8127" y="1159726"/>
            <a:ext cx="1471794" cy="13146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9980" y="4962293"/>
            <a:ext cx="1512820" cy="15249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244" y="4822898"/>
            <a:ext cx="2104695" cy="16643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13104" y="5106060"/>
            <a:ext cx="2001990" cy="12558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13549" y="1159726"/>
            <a:ext cx="1707028" cy="13146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52824" y="5047444"/>
            <a:ext cx="1868239" cy="14398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60947" y="512029"/>
            <a:ext cx="1585097" cy="20179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87215" y="2608603"/>
            <a:ext cx="1109568" cy="141439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3"/>
          <a:srcRect l="34854" t="50870" r="46803" b="910"/>
          <a:stretch/>
        </p:blipFill>
        <p:spPr>
          <a:xfrm>
            <a:off x="3877235" y="1610291"/>
            <a:ext cx="1151178" cy="12531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3"/>
          <a:srcRect l="3384" t="26595" r="71040" b="35961"/>
          <a:stretch/>
        </p:blipFill>
        <p:spPr>
          <a:xfrm>
            <a:off x="4006054" y="2924078"/>
            <a:ext cx="1714485" cy="16980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176" y="4634288"/>
            <a:ext cx="2130127" cy="1472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755" y="2799724"/>
            <a:ext cx="1998612" cy="156482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616591" y="333387"/>
            <a:ext cx="79904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If I know English, I’ll be able to…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144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7843" y="224623"/>
            <a:ext cx="10364451" cy="133689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Express your Feelings, please!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13774" y="1772530"/>
            <a:ext cx="10363826" cy="401867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Today I found out…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 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Now I know…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 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I’d like to know…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 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It was interesting…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 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3087</TotalTime>
  <Words>461</Words>
  <Application>Microsoft Office PowerPoint</Application>
  <PresentationFormat>Произвольный</PresentationFormat>
  <Paragraphs>61</Paragraphs>
  <Slides>19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Капля</vt:lpstr>
      <vt:lpstr> </vt:lpstr>
      <vt:lpstr>Choose epithets for the English language</vt:lpstr>
      <vt:lpstr>A tip for you!</vt:lpstr>
      <vt:lpstr>Auding</vt:lpstr>
      <vt:lpstr>Слайд 5</vt:lpstr>
      <vt:lpstr>Reading</vt:lpstr>
      <vt:lpstr>Слайд 7</vt:lpstr>
      <vt:lpstr>Слайд 8</vt:lpstr>
      <vt:lpstr>Express your Feelings, please!</vt:lpstr>
      <vt:lpstr>Homework</vt:lpstr>
      <vt:lpstr>Photo quotes</vt:lpstr>
      <vt:lpstr>Слайд 12</vt:lpstr>
      <vt:lpstr>Слайд 13</vt:lpstr>
      <vt:lpstr>Foreign Language – a fortress </vt:lpstr>
      <vt:lpstr>Слайд 15</vt:lpstr>
      <vt:lpstr>Слайд 16</vt:lpstr>
      <vt:lpstr>Слайд 17</vt:lpstr>
      <vt:lpstr> Idioms   </vt:lpstr>
      <vt:lpstr>Reflection</vt:lpstr>
    </vt:vector>
  </TitlesOfParts>
  <Company>haus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Learning English is a must”  </dc:title>
  <dc:creator>t</dc:creator>
  <cp:lastModifiedBy>Uesr</cp:lastModifiedBy>
  <cp:revision>67</cp:revision>
  <dcterms:created xsi:type="dcterms:W3CDTF">2019-12-06T13:56:14Z</dcterms:created>
  <dcterms:modified xsi:type="dcterms:W3CDTF">2019-12-25T07:16:37Z</dcterms:modified>
</cp:coreProperties>
</file>