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619D8-04C0-47F6-B704-656946C5FB82}" type="datetimeFigureOut">
              <a:rPr lang="ru-RU" smtClean="0"/>
              <a:t>02.05.2024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99734-20F1-4FCF-9F84-54559F5FED6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619D8-04C0-47F6-B704-656946C5FB82}" type="datetimeFigureOut">
              <a:rPr lang="ru-RU" smtClean="0"/>
              <a:t>02.05.2024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99734-20F1-4FCF-9F84-54559F5FED6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619D8-04C0-47F6-B704-656946C5FB82}" type="datetimeFigureOut">
              <a:rPr lang="ru-RU" smtClean="0"/>
              <a:t>02.05.2024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99734-20F1-4FCF-9F84-54559F5FED6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619D8-04C0-47F6-B704-656946C5FB82}" type="datetimeFigureOut">
              <a:rPr lang="ru-RU" smtClean="0"/>
              <a:t>02.05.2024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99734-20F1-4FCF-9F84-54559F5FED6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619D8-04C0-47F6-B704-656946C5FB82}" type="datetimeFigureOut">
              <a:rPr lang="ru-RU" smtClean="0"/>
              <a:t>02.05.2024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99734-20F1-4FCF-9F84-54559F5FED6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619D8-04C0-47F6-B704-656946C5FB82}" type="datetimeFigureOut">
              <a:rPr lang="ru-RU" smtClean="0"/>
              <a:t>02.05.2024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99734-20F1-4FCF-9F84-54559F5FED6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619D8-04C0-47F6-B704-656946C5FB82}" type="datetimeFigureOut">
              <a:rPr lang="ru-RU" smtClean="0"/>
              <a:t>02.05.2024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99734-20F1-4FCF-9F84-54559F5FED6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619D8-04C0-47F6-B704-656946C5FB82}" type="datetimeFigureOut">
              <a:rPr lang="ru-RU" smtClean="0"/>
              <a:t>02.05.2024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99734-20F1-4FCF-9F84-54559F5FED6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619D8-04C0-47F6-B704-656946C5FB82}" type="datetimeFigureOut">
              <a:rPr lang="ru-RU" smtClean="0"/>
              <a:t>02.05.2024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99734-20F1-4FCF-9F84-54559F5FED6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619D8-04C0-47F6-B704-656946C5FB82}" type="datetimeFigureOut">
              <a:rPr lang="ru-RU" smtClean="0"/>
              <a:t>02.05.2024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99734-20F1-4FCF-9F84-54559F5FED6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E619D8-04C0-47F6-B704-656946C5FB82}" type="datetimeFigureOut">
              <a:rPr lang="ru-RU" smtClean="0"/>
              <a:t>02.05.2024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499734-20F1-4FCF-9F84-54559F5FED6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E619D8-04C0-47F6-B704-656946C5FB82}" type="datetimeFigureOut">
              <a:rPr lang="ru-RU" smtClean="0"/>
              <a:t>02.05.2024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499734-20F1-4FCF-9F84-54559F5FED6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09550" y="-128588"/>
            <a:ext cx="9563100" cy="7115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Домашнее задание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  <a:defRPr/>
            </a:pPr>
            <a:r>
              <a:rPr lang="ru-RU" dirty="0" smtClean="0"/>
              <a:t>Для всех: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ru-RU" dirty="0" smtClean="0"/>
              <a:t>п. 12 прочитать, выучить определения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ru-RU" dirty="0" smtClean="0"/>
              <a:t>Для тех, кто не боится трудностей: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ru-RU" dirty="0" smtClean="0"/>
              <a:t>Составить на компьютере </a:t>
            </a:r>
            <a:r>
              <a:rPr lang="ru-RU" u="sng" dirty="0" smtClean="0"/>
              <a:t>столбчатую</a:t>
            </a:r>
            <a:r>
              <a:rPr lang="ru-RU" dirty="0" smtClean="0"/>
              <a:t> диаграмму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ru-RU" dirty="0" smtClean="0"/>
              <a:t>«Распределение членов семьи по росту»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сканирование0002"/>
          <p:cNvPicPr>
            <a:picLocks noChangeAspect="1" noChangeArrowheads="1"/>
          </p:cNvPicPr>
          <p:nvPr/>
        </p:nvPicPr>
        <p:blipFill>
          <a:blip r:embed="rId2">
            <a:lum bright="-30000" contrast="40000"/>
          </a:blip>
          <a:srcRect l="53011" r="10637" b="48924"/>
          <a:stretch>
            <a:fillRect/>
          </a:stretch>
        </p:blipFill>
        <p:spPr bwMode="auto">
          <a:xfrm>
            <a:off x="5000625" y="357188"/>
            <a:ext cx="3429000" cy="289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одержимое 2"/>
          <p:cNvSpPr txBox="1">
            <a:spLocks/>
          </p:cNvSpPr>
          <p:nvPr/>
        </p:nvSpPr>
        <p:spPr>
          <a:xfrm>
            <a:off x="1071563" y="428625"/>
            <a:ext cx="3500437" cy="2857500"/>
          </a:xfrm>
          <a:prstGeom prst="rect">
            <a:avLst/>
          </a:prstGeom>
        </p:spPr>
        <p:txBody>
          <a:bodyPr>
            <a:normAutofit fontScale="47500" lnSpcReduction="20000"/>
          </a:bodyPr>
          <a:lstStyle/>
          <a:p>
            <a:pPr marL="92075" indent="11113" algn="just" eaLnBrk="1" fontAlgn="auto" hangingPunct="1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200" b="1" dirty="0">
                <a:solidFill>
                  <a:srgbClr val="0070C0"/>
                </a:solidFill>
                <a:latin typeface="+mn-lt"/>
              </a:rPr>
              <a:t>У Мухина по литературе оценка за год – «3». У Алексеевой по математике оценка за год – «5». У Дроздова по природоведению оценка за год – «5». У Галкина по природоведению оценка за год – « 5». У </a:t>
            </a:r>
            <a:r>
              <a:rPr lang="ru-RU" sz="3200" b="1" dirty="0" err="1">
                <a:solidFill>
                  <a:srgbClr val="0070C0"/>
                </a:solidFill>
                <a:latin typeface="+mn-lt"/>
              </a:rPr>
              <a:t>Прозоровой</a:t>
            </a:r>
            <a:r>
              <a:rPr lang="ru-RU" sz="3200" b="1" dirty="0">
                <a:solidFill>
                  <a:srgbClr val="0070C0"/>
                </a:solidFill>
                <a:latin typeface="+mn-lt"/>
              </a:rPr>
              <a:t>  оценка по литературе за год  - «5». У Радугиной по математике оценка за год «4».  У Алексеевой  по природоведению оценка за год – «4». У Алексеевой по русскому языку оценка за год – «3».</a:t>
            </a:r>
          </a:p>
        </p:txBody>
      </p:sp>
      <p:grpSp>
        <p:nvGrpSpPr>
          <p:cNvPr id="2" name="Группа 8"/>
          <p:cNvGrpSpPr>
            <a:grpSpLocks/>
          </p:cNvGrpSpPr>
          <p:nvPr/>
        </p:nvGrpSpPr>
        <p:grpSpPr bwMode="auto">
          <a:xfrm>
            <a:off x="2428875" y="3500438"/>
            <a:ext cx="4392613" cy="3071812"/>
            <a:chOff x="3143240" y="1500174"/>
            <a:chExt cx="5786478" cy="5143536"/>
          </a:xfrm>
        </p:grpSpPr>
        <p:pic>
          <p:nvPicPr>
            <p:cNvPr id="10" name="Picture 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143240" y="4142384"/>
              <a:ext cx="2867099" cy="2501326"/>
            </a:xfrm>
            <a:prstGeom prst="rect">
              <a:avLst/>
            </a:prstGeom>
            <a:noFill/>
            <a:ln w="38100">
              <a:solidFill>
                <a:schemeClr val="tx2">
                  <a:lumMod val="40000"/>
                  <a:lumOff val="60000"/>
                </a:schemeClr>
              </a:solidFill>
              <a:miter lim="800000"/>
              <a:headEnd/>
              <a:tailEnd/>
            </a:ln>
            <a:effectLst/>
          </p:spPr>
        </p:pic>
        <p:pic>
          <p:nvPicPr>
            <p:cNvPr id="11" name="Picture 4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214342" y="1500174"/>
              <a:ext cx="2858734" cy="2501326"/>
            </a:xfrm>
            <a:prstGeom prst="rect">
              <a:avLst/>
            </a:prstGeom>
            <a:noFill/>
            <a:ln w="38100">
              <a:solidFill>
                <a:schemeClr val="tx2">
                  <a:lumMod val="40000"/>
                  <a:lumOff val="60000"/>
                </a:schemeClr>
              </a:solidFill>
              <a:miter lim="800000"/>
              <a:headEnd/>
              <a:tailEnd/>
            </a:ln>
            <a:effectLst/>
          </p:spPr>
        </p:pic>
        <p:pic>
          <p:nvPicPr>
            <p:cNvPr id="12" name="Picture 5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6144178" y="4142384"/>
              <a:ext cx="2785540" cy="2501326"/>
            </a:xfrm>
            <a:prstGeom prst="rect">
              <a:avLst/>
            </a:prstGeom>
            <a:noFill/>
            <a:ln w="38100">
              <a:solidFill>
                <a:schemeClr val="tx2">
                  <a:lumMod val="40000"/>
                  <a:lumOff val="60000"/>
                </a:schemeClr>
              </a:solidFill>
              <a:miter lim="800000"/>
              <a:headEnd/>
              <a:tailEnd/>
            </a:ln>
            <a:effectLst/>
          </p:spPr>
        </p:pic>
        <p:pic>
          <p:nvPicPr>
            <p:cNvPr id="13" name="Picture 6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6215281" y="1500174"/>
              <a:ext cx="2714437" cy="2501326"/>
            </a:xfrm>
            <a:prstGeom prst="rect">
              <a:avLst/>
            </a:prstGeom>
            <a:noFill/>
            <a:ln w="38100">
              <a:solidFill>
                <a:schemeClr val="tx2">
                  <a:lumMod val="40000"/>
                  <a:lumOff val="60000"/>
                </a:schemeClr>
              </a:solidFill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2"/>
          <p:cNvSpPr txBox="1">
            <a:spLocks noChangeArrowheads="1"/>
          </p:cNvSpPr>
          <p:nvPr/>
        </p:nvSpPr>
        <p:spPr>
          <a:xfrm>
            <a:off x="1116013" y="0"/>
            <a:ext cx="7413625" cy="1143000"/>
          </a:xfrm>
          <a:prstGeom prst="rect">
            <a:avLst/>
          </a:prstGeom>
          <a:noFill/>
          <a:ln/>
        </p:spPr>
        <p:txBody>
          <a:bodyPr anchor="ctr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sz="4400" b="1" kern="0" dirty="0">
              <a:solidFill>
                <a:srgbClr val="1F49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+mj-ea"/>
              <a:cs typeface="Arial" pitchFamily="34" charset="0"/>
            </a:endParaRPr>
          </a:p>
        </p:txBody>
      </p:sp>
      <p:sp>
        <p:nvSpPr>
          <p:cNvPr id="10" name="Text Box 18"/>
          <p:cNvSpPr txBox="1">
            <a:spLocks noChangeArrowheads="1"/>
          </p:cNvSpPr>
          <p:nvPr/>
        </p:nvSpPr>
        <p:spPr bwMode="auto">
          <a:xfrm>
            <a:off x="428625" y="4929188"/>
            <a:ext cx="4143375" cy="157003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chemeClr val="tx2"/>
                </a:solidFill>
                <a:latin typeface="+mj-lt"/>
              </a:rPr>
              <a:t>Столбчатые диаграммы </a:t>
            </a:r>
            <a:r>
              <a:rPr lang="ru-RU" sz="2400" dirty="0">
                <a:solidFill>
                  <a:schemeClr val="tx2"/>
                </a:solidFill>
                <a:latin typeface="+mj-lt"/>
              </a:rPr>
              <a:t>позволяют сравнивать несколько величин в нескольких точках.</a:t>
            </a:r>
          </a:p>
        </p:txBody>
      </p:sp>
      <p:sp>
        <p:nvSpPr>
          <p:cNvPr id="12" name="Rectangle 17"/>
          <p:cNvSpPr txBox="1">
            <a:spLocks noChangeArrowheads="1"/>
          </p:cNvSpPr>
          <p:nvPr/>
        </p:nvSpPr>
        <p:spPr>
          <a:xfrm>
            <a:off x="642938" y="71438"/>
            <a:ext cx="8029575" cy="1143000"/>
          </a:xfrm>
          <a:prstGeom prst="rect">
            <a:avLst/>
          </a:prstGeom>
        </p:spPr>
        <p:txBody>
          <a:bodyPr anchor="ctr">
            <a:normAutofit fontScale="975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400" b="1" kern="0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Виды диаграмм</a:t>
            </a:r>
          </a:p>
        </p:txBody>
      </p:sp>
      <p:pic>
        <p:nvPicPr>
          <p:cNvPr id="7175" name="Picture 7" descr="http://gis-lab.info/images/screenshots/20100826-8d0-27k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" y="2571750"/>
            <a:ext cx="4287838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5" descr="http://abali.ru/wp-content/uploads/2011/10/pie-chart-600x614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43563" y="2428875"/>
            <a:ext cx="2171700" cy="2220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 Box 17"/>
          <p:cNvSpPr txBox="1">
            <a:spLocks noChangeArrowheads="1"/>
          </p:cNvSpPr>
          <p:nvPr/>
        </p:nvSpPr>
        <p:spPr bwMode="auto">
          <a:xfrm>
            <a:off x="4857750" y="4929188"/>
            <a:ext cx="3857625" cy="157003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chemeClr val="tx2"/>
                </a:solidFill>
                <a:latin typeface="+mj-lt"/>
              </a:rPr>
              <a:t>Круговая диаграмма </a:t>
            </a:r>
            <a:r>
              <a:rPr lang="ru-RU" sz="2400" dirty="0">
                <a:solidFill>
                  <a:schemeClr val="tx2"/>
                </a:solidFill>
                <a:latin typeface="+mj-lt"/>
              </a:rPr>
              <a:t>служит для сравнения нескольких величин в одной точке. </a:t>
            </a:r>
          </a:p>
        </p:txBody>
      </p:sp>
    </p:spTree>
  </p:cSld>
  <p:clrMapOvr>
    <a:masterClrMapping/>
  </p:clrMapOvr>
  <p:transition spd="med"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36"/>
          <p:cNvSpPr txBox="1">
            <a:spLocks noChangeArrowheads="1"/>
          </p:cNvSpPr>
          <p:nvPr/>
        </p:nvSpPr>
        <p:spPr bwMode="auto">
          <a:xfrm>
            <a:off x="928688" y="5214938"/>
            <a:ext cx="5151437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ru-RU" sz="2800" b="1" i="1">
                <a:solidFill>
                  <a:srgbClr val="0033CC"/>
                </a:solidFill>
              </a:rPr>
              <a:t>Назовите дни с влажностью</a:t>
            </a:r>
            <a:r>
              <a:rPr lang="en-US" sz="2800" b="1" i="1">
                <a:solidFill>
                  <a:srgbClr val="0033CC"/>
                </a:solidFill>
              </a:rPr>
              <a:t> </a:t>
            </a:r>
            <a:r>
              <a:rPr lang="ru-RU" sz="2800" b="1" i="1">
                <a:solidFill>
                  <a:srgbClr val="0033CC"/>
                </a:solidFill>
              </a:rPr>
              <a:t>более 80%.</a:t>
            </a:r>
          </a:p>
        </p:txBody>
      </p:sp>
      <p:sp>
        <p:nvSpPr>
          <p:cNvPr id="9" name="Овал 8"/>
          <p:cNvSpPr/>
          <p:nvPr/>
        </p:nvSpPr>
        <p:spPr>
          <a:xfrm>
            <a:off x="8001000" y="71438"/>
            <a:ext cx="1000125" cy="1000125"/>
          </a:xfrm>
          <a:prstGeom prst="ellipse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kern="0" dirty="0"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/>
              </a:rPr>
              <a:t>?</a:t>
            </a:r>
          </a:p>
        </p:txBody>
      </p:sp>
      <p:grpSp>
        <p:nvGrpSpPr>
          <p:cNvPr id="2" name="Группа 12"/>
          <p:cNvGrpSpPr>
            <a:grpSpLocks/>
          </p:cNvGrpSpPr>
          <p:nvPr/>
        </p:nvGrpSpPr>
        <p:grpSpPr bwMode="auto">
          <a:xfrm>
            <a:off x="571500" y="1285875"/>
            <a:ext cx="7905750" cy="3590925"/>
            <a:chOff x="571472" y="1285860"/>
            <a:chExt cx="7905750" cy="3590925"/>
          </a:xfrm>
        </p:grpSpPr>
        <p:pic>
          <p:nvPicPr>
            <p:cNvPr id="4101" name="Picture 5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71472" y="1285860"/>
              <a:ext cx="7905750" cy="3590925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0" name="TextBox 9"/>
            <p:cNvSpPr txBox="1"/>
            <p:nvPr/>
          </p:nvSpPr>
          <p:spPr>
            <a:xfrm>
              <a:off x="2143097" y="1500173"/>
              <a:ext cx="4929188" cy="36988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>
                  <a:solidFill>
                    <a:schemeClr val="tx2">
                      <a:lumMod val="75000"/>
                    </a:schemeClr>
                  </a:solidFill>
                  <a:latin typeface="+mn-lt"/>
                </a:rPr>
                <a:t>Изменение влажности воздуха в мае</a:t>
              </a:r>
            </a:p>
          </p:txBody>
        </p:sp>
      </p:grpSp>
      <p:pic>
        <p:nvPicPr>
          <p:cNvPr id="10245" name="Picture 7" descr="http://www.lenagold.ru/fon/clipart/z/zont/zont47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15125" y="4214813"/>
            <a:ext cx="2428875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Овал 10"/>
          <p:cNvSpPr/>
          <p:nvPr/>
        </p:nvSpPr>
        <p:spPr>
          <a:xfrm>
            <a:off x="3429000" y="2214563"/>
            <a:ext cx="142875" cy="14287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5643563" y="2214563"/>
            <a:ext cx="142875" cy="14287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7215188" y="2143125"/>
            <a:ext cx="142875" cy="14287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7929563" y="2286000"/>
            <a:ext cx="142875" cy="142875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025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Панель инструментов </a:t>
            </a:r>
            <a:r>
              <a:rPr lang="en-US" smtClean="0"/>
              <a:t>Word</a:t>
            </a:r>
            <a:endParaRPr lang="ru-RU" smtClean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11268" name="Рисунок 6"/>
          <p:cNvPicPr>
            <a:picLocks noChangeAspect="1"/>
          </p:cNvPicPr>
          <p:nvPr/>
        </p:nvPicPr>
        <p:blipFill>
          <a:blip r:embed="rId2"/>
          <a:srcRect b="79788"/>
          <a:stretch>
            <a:fillRect/>
          </a:stretch>
        </p:blipFill>
        <p:spPr bwMode="auto">
          <a:xfrm>
            <a:off x="179388" y="1773238"/>
            <a:ext cx="8737600" cy="950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1116013" y="1916113"/>
            <a:ext cx="503237" cy="21748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7596188" y="2349500"/>
            <a:ext cx="288925" cy="2159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11" name="Прямая со стрелкой 10"/>
          <p:cNvCxnSpPr/>
          <p:nvPr/>
        </p:nvCxnSpPr>
        <p:spPr>
          <a:xfrm flipV="1">
            <a:off x="539750" y="2060575"/>
            <a:ext cx="576263" cy="1214438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179388" y="3348038"/>
            <a:ext cx="26876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/>
              <a:t>Вкладка </a:t>
            </a:r>
            <a:r>
              <a:rPr lang="ru-RU" sz="2400" b="1"/>
              <a:t>Вставка</a:t>
            </a:r>
            <a:endParaRPr lang="ru-RU" sz="2400"/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3"/>
          <a:srcRect t="6293"/>
          <a:stretch>
            <a:fillRect/>
          </a:stretch>
        </p:blipFill>
        <p:spPr bwMode="auto">
          <a:xfrm>
            <a:off x="5389563" y="4076700"/>
            <a:ext cx="3527425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68425" y="4022725"/>
            <a:ext cx="3525838" cy="1493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9" name="Прямая со стрелкой 18"/>
          <p:cNvCxnSpPr/>
          <p:nvPr/>
        </p:nvCxnSpPr>
        <p:spPr>
          <a:xfrm flipH="1" flipV="1">
            <a:off x="1619250" y="2481263"/>
            <a:ext cx="1763713" cy="1535112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1116013" y="2155825"/>
            <a:ext cx="503237" cy="33178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>
            <a:off x="6588125" y="5300663"/>
            <a:ext cx="1655763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>
            <a:endCxn id="9" idx="2"/>
          </p:cNvCxnSpPr>
          <p:nvPr/>
        </p:nvCxnSpPr>
        <p:spPr>
          <a:xfrm flipV="1">
            <a:off x="7153275" y="2565400"/>
            <a:ext cx="587375" cy="1474788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2" grpId="0"/>
      <p:bldP spid="2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Проверка задания № 4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643063" y="2286000"/>
            <a:ext cx="6715125" cy="3929063"/>
            <a:chOff x="1005" y="6585"/>
            <a:chExt cx="8895" cy="4785"/>
          </a:xfrm>
        </p:grpSpPr>
        <p:sp>
          <p:nvSpPr>
            <p:cNvPr id="12298" name="Rectangle 3"/>
            <p:cNvSpPr>
              <a:spLocks noChangeArrowheads="1"/>
            </p:cNvSpPr>
            <p:nvPr/>
          </p:nvSpPr>
          <p:spPr bwMode="auto">
            <a:xfrm>
              <a:off x="1005" y="6585"/>
              <a:ext cx="4575" cy="169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spcAft>
                  <a:spcPts val="1000"/>
                </a:spcAft>
              </a:pPr>
              <a:r>
                <a:rPr lang="ru-RU" sz="1400" i="1">
                  <a:latin typeface="Times New Roman" pitchFamily="18" charset="0"/>
                </a:rPr>
                <a:t>Графическое изображение, дающее наглядное представление о соотношении каких-либо величин или нескольких значений одной величины, об изменениях их значений.</a:t>
              </a:r>
              <a:endParaRPr lang="ru-RU" sz="1200">
                <a:latin typeface="Times New Roman" pitchFamily="18" charset="0"/>
              </a:endParaRPr>
            </a:p>
            <a:p>
              <a:pPr eaLnBrk="1" hangingPunct="1"/>
              <a:endParaRPr lang="ru-RU" sz="2000"/>
            </a:p>
          </p:txBody>
        </p:sp>
        <p:sp>
          <p:nvSpPr>
            <p:cNvPr id="12299" name="Rectangle 4"/>
            <p:cNvSpPr>
              <a:spLocks noChangeArrowheads="1"/>
            </p:cNvSpPr>
            <p:nvPr/>
          </p:nvSpPr>
          <p:spPr bwMode="auto">
            <a:xfrm>
              <a:off x="7050" y="8145"/>
              <a:ext cx="2850" cy="52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spcAft>
                  <a:spcPts val="1000"/>
                </a:spcAft>
              </a:pPr>
              <a:r>
                <a:rPr lang="ru-RU" sz="1400" i="1">
                  <a:latin typeface="Times New Roman" pitchFamily="18" charset="0"/>
                </a:rPr>
                <a:t>График</a:t>
              </a:r>
              <a:endParaRPr lang="ru-RU" sz="1200">
                <a:latin typeface="Times New Roman" pitchFamily="18" charset="0"/>
              </a:endParaRPr>
            </a:p>
            <a:p>
              <a:pPr eaLnBrk="1" hangingPunct="1"/>
              <a:endParaRPr lang="ru-RU" sz="2000"/>
            </a:p>
          </p:txBody>
        </p:sp>
        <p:sp>
          <p:nvSpPr>
            <p:cNvPr id="12300" name="Rectangle 5"/>
            <p:cNvSpPr>
              <a:spLocks noChangeArrowheads="1"/>
            </p:cNvSpPr>
            <p:nvPr/>
          </p:nvSpPr>
          <p:spPr bwMode="auto">
            <a:xfrm>
              <a:off x="7050" y="9030"/>
              <a:ext cx="2850" cy="52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spcAft>
                  <a:spcPts val="1000"/>
                </a:spcAft>
              </a:pPr>
              <a:r>
                <a:rPr lang="ru-RU" sz="1400" i="1">
                  <a:latin typeface="Times New Roman" pitchFamily="18" charset="0"/>
                </a:rPr>
                <a:t>Диаграмма</a:t>
              </a:r>
              <a:endParaRPr lang="ru-RU" sz="1200">
                <a:latin typeface="Times New Roman" pitchFamily="18" charset="0"/>
              </a:endParaRPr>
            </a:p>
            <a:p>
              <a:pPr eaLnBrk="1" hangingPunct="1"/>
              <a:endParaRPr lang="ru-RU" sz="2000"/>
            </a:p>
          </p:txBody>
        </p:sp>
        <p:sp>
          <p:nvSpPr>
            <p:cNvPr id="12301" name="Rectangle 6"/>
            <p:cNvSpPr>
              <a:spLocks noChangeArrowheads="1"/>
            </p:cNvSpPr>
            <p:nvPr/>
          </p:nvSpPr>
          <p:spPr bwMode="auto">
            <a:xfrm>
              <a:off x="1005" y="9195"/>
              <a:ext cx="4575" cy="114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spcAft>
                  <a:spcPts val="1000"/>
                </a:spcAft>
              </a:pPr>
              <a:r>
                <a:rPr lang="ru-RU" sz="1400" i="1">
                  <a:latin typeface="Times New Roman" pitchFamily="18" charset="0"/>
                </a:rPr>
                <a:t>Линия, дающая наглядное представление о характере зависимости какой-либо величины от другой.</a:t>
              </a:r>
              <a:endParaRPr lang="ru-RU" sz="2000"/>
            </a:p>
          </p:txBody>
        </p:sp>
        <p:sp>
          <p:nvSpPr>
            <p:cNvPr id="12302" name="Rectangle 7"/>
            <p:cNvSpPr>
              <a:spLocks noChangeArrowheads="1"/>
            </p:cNvSpPr>
            <p:nvPr/>
          </p:nvSpPr>
          <p:spPr bwMode="auto">
            <a:xfrm>
              <a:off x="1005" y="10500"/>
              <a:ext cx="4575" cy="87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spcAft>
                  <a:spcPts val="1000"/>
                </a:spcAft>
              </a:pPr>
              <a:r>
                <a:rPr lang="ru-RU" sz="1400" i="1">
                  <a:latin typeface="Times New Roman" pitchFamily="18" charset="0"/>
                </a:rPr>
                <a:t>Позволяет отслеживать динамику изменения данных</a:t>
              </a:r>
              <a:r>
                <a:rPr lang="ru-RU" sz="1200">
                  <a:latin typeface="Times New Roman" pitchFamily="18" charset="0"/>
                </a:rPr>
                <a:t>.</a:t>
              </a:r>
              <a:endParaRPr lang="ru-RU" sz="2000"/>
            </a:p>
          </p:txBody>
        </p:sp>
        <p:sp>
          <p:nvSpPr>
            <p:cNvPr id="12303" name="Rectangle 8"/>
            <p:cNvSpPr>
              <a:spLocks noChangeArrowheads="1"/>
            </p:cNvSpPr>
            <p:nvPr/>
          </p:nvSpPr>
          <p:spPr bwMode="auto">
            <a:xfrm>
              <a:off x="1005" y="8475"/>
              <a:ext cx="4575" cy="555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1" hangingPunct="1">
                <a:spcAft>
                  <a:spcPts val="1000"/>
                </a:spcAft>
              </a:pPr>
              <a:r>
                <a:rPr lang="ru-RU" sz="1400" i="1">
                  <a:latin typeface="Times New Roman" pitchFamily="18" charset="0"/>
                </a:rPr>
                <a:t>Позволяет сравнивать значения величин.</a:t>
              </a:r>
              <a:endParaRPr lang="ru-RU" sz="1200">
                <a:latin typeface="Times New Roman" pitchFamily="18" charset="0"/>
              </a:endParaRPr>
            </a:p>
            <a:p>
              <a:pPr eaLnBrk="1" hangingPunct="1"/>
              <a:endParaRPr lang="ru-RU" sz="2000"/>
            </a:p>
          </p:txBody>
        </p:sp>
      </p:grpSp>
      <p:sp>
        <p:nvSpPr>
          <p:cNvPr id="12293" name="TextBox 11"/>
          <p:cNvSpPr txBox="1">
            <a:spLocks noChangeArrowheads="1"/>
          </p:cNvSpPr>
          <p:nvPr/>
        </p:nvSpPr>
        <p:spPr bwMode="auto">
          <a:xfrm>
            <a:off x="1357313" y="1428750"/>
            <a:ext cx="4587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sz="2400"/>
              <a:t>1)</a:t>
            </a:r>
          </a:p>
        </p:txBody>
      </p:sp>
      <p:cxnSp>
        <p:nvCxnSpPr>
          <p:cNvPr id="14" name="Прямая соединительная линия 13"/>
          <p:cNvCxnSpPr>
            <a:stCxn id="12298" idx="3"/>
            <a:endCxn id="12300" idx="1"/>
          </p:cNvCxnSpPr>
          <p:nvPr/>
        </p:nvCxnSpPr>
        <p:spPr>
          <a:xfrm>
            <a:off x="5097463" y="2981325"/>
            <a:ext cx="1109662" cy="152717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>
            <a:stCxn id="12303" idx="3"/>
            <a:endCxn id="12300" idx="1"/>
          </p:cNvCxnSpPr>
          <p:nvPr/>
        </p:nvCxnSpPr>
        <p:spPr>
          <a:xfrm>
            <a:off x="5097463" y="4065588"/>
            <a:ext cx="1109662" cy="44291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>
            <a:stCxn id="12302" idx="3"/>
            <a:endCxn id="12299" idx="1"/>
          </p:cNvCxnSpPr>
          <p:nvPr/>
        </p:nvCxnSpPr>
        <p:spPr>
          <a:xfrm flipV="1">
            <a:off x="5097463" y="3783013"/>
            <a:ext cx="1109662" cy="207486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>
            <a:stCxn id="12301" idx="3"/>
            <a:endCxn id="12299" idx="1"/>
          </p:cNvCxnSpPr>
          <p:nvPr/>
        </p:nvCxnSpPr>
        <p:spPr>
          <a:xfrm flipV="1">
            <a:off x="5097463" y="3783013"/>
            <a:ext cx="1109662" cy="111442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331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Проверка задания № 4</a:t>
            </a:r>
          </a:p>
        </p:txBody>
      </p:sp>
      <p:sp>
        <p:nvSpPr>
          <p:cNvPr id="13316" name="TextBox 5"/>
          <p:cNvSpPr txBox="1">
            <a:spLocks noChangeArrowheads="1"/>
          </p:cNvSpPr>
          <p:nvPr/>
        </p:nvSpPr>
        <p:spPr bwMode="auto">
          <a:xfrm>
            <a:off x="1357313" y="1428750"/>
            <a:ext cx="4587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sz="2400"/>
              <a:t>2)</a:t>
            </a:r>
          </a:p>
        </p:txBody>
      </p:sp>
      <p:sp>
        <p:nvSpPr>
          <p:cNvPr id="13317" name="Rectangle 2"/>
          <p:cNvSpPr>
            <a:spLocks noChangeArrowheads="1"/>
          </p:cNvSpPr>
          <p:nvPr/>
        </p:nvSpPr>
        <p:spPr bwMode="auto">
          <a:xfrm>
            <a:off x="1428750" y="2000250"/>
            <a:ext cx="7072313" cy="1138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800">
                <a:ea typeface="Calibri" pitchFamily="34" charset="0"/>
                <a:cs typeface="Arial" charset="0"/>
              </a:rPr>
              <a:t>2. Вычеркните лишнее. Виды диаграмм:</a:t>
            </a:r>
            <a:endParaRPr lang="ru-RU" sz="1600">
              <a:ea typeface="Calibri" pitchFamily="34" charset="0"/>
              <a:cs typeface="Arial" charset="0"/>
            </a:endParaRPr>
          </a:p>
          <a:p>
            <a:endParaRPr lang="ru-RU" sz="4000">
              <a:ea typeface="Calibri" pitchFamily="34" charset="0"/>
              <a:cs typeface="Arial" charset="0"/>
            </a:endParaRPr>
          </a:p>
        </p:txBody>
      </p:sp>
      <p:sp>
        <p:nvSpPr>
          <p:cNvPr id="13318" name="TextBox 12"/>
          <p:cNvSpPr txBox="1">
            <a:spLocks noChangeArrowheads="1"/>
          </p:cNvSpPr>
          <p:nvPr/>
        </p:nvSpPr>
        <p:spPr bwMode="auto">
          <a:xfrm>
            <a:off x="1428750" y="2571750"/>
            <a:ext cx="3516313" cy="206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sz="3200"/>
              <a:t>а) иерархическая</a:t>
            </a:r>
          </a:p>
          <a:p>
            <a:pPr eaLnBrk="1" hangingPunct="1"/>
            <a:r>
              <a:rPr lang="ru-RU" sz="3200"/>
              <a:t>б) круговая</a:t>
            </a:r>
          </a:p>
          <a:p>
            <a:pPr eaLnBrk="1" hangingPunct="1"/>
            <a:r>
              <a:rPr lang="ru-RU" sz="3200"/>
              <a:t>в) сетевая</a:t>
            </a:r>
          </a:p>
          <a:p>
            <a:pPr eaLnBrk="1" hangingPunct="1"/>
            <a:r>
              <a:rPr lang="ru-RU" sz="3200"/>
              <a:t>г) столбчатая</a:t>
            </a: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1428750" y="2857500"/>
            <a:ext cx="3571875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1428750" y="3857625"/>
            <a:ext cx="2143125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433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Проверка задания № 4</a:t>
            </a:r>
          </a:p>
        </p:txBody>
      </p:sp>
      <p:sp>
        <p:nvSpPr>
          <p:cNvPr id="14340" name="TextBox 5"/>
          <p:cNvSpPr txBox="1">
            <a:spLocks noChangeArrowheads="1"/>
          </p:cNvSpPr>
          <p:nvPr/>
        </p:nvSpPr>
        <p:spPr bwMode="auto">
          <a:xfrm>
            <a:off x="1357313" y="1428750"/>
            <a:ext cx="4587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ru-RU" sz="2400"/>
              <a:t>3)</a:t>
            </a:r>
          </a:p>
        </p:txBody>
      </p:sp>
      <p:pic>
        <p:nvPicPr>
          <p:cNvPr id="14341" name="Рисунок 6" descr="99288_html_m7e97957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50" y="3929063"/>
            <a:ext cx="4429125" cy="264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2" name="Rectangle 1"/>
          <p:cNvSpPr>
            <a:spLocks noChangeArrowheads="1"/>
          </p:cNvSpPr>
          <p:nvPr/>
        </p:nvSpPr>
        <p:spPr bwMode="auto">
          <a:xfrm>
            <a:off x="1785938" y="1428750"/>
            <a:ext cx="5643562" cy="255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0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Прочитайте диаграмму и напишите</a:t>
            </a:r>
            <a:endParaRPr lang="ru-RU" sz="2000">
              <a:ea typeface="Calibri" pitchFamily="34" charset="0"/>
              <a:cs typeface="Times New Roman" pitchFamily="18" charset="0"/>
            </a:endParaRPr>
          </a:p>
          <a:p>
            <a:r>
              <a:rPr lang="ru-RU" sz="20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ответы на вопросы:</a:t>
            </a:r>
            <a:endParaRPr lang="ru-RU" sz="2000">
              <a:ea typeface="Calibri" pitchFamily="34" charset="0"/>
              <a:cs typeface="Times New Roman" pitchFamily="18" charset="0"/>
            </a:endParaRPr>
          </a:p>
          <a:p>
            <a:r>
              <a:rPr lang="ru-RU" sz="20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1) В какой день было больше продано газет?</a:t>
            </a:r>
            <a:endParaRPr lang="ru-RU" sz="2000">
              <a:ea typeface="Calibri" pitchFamily="34" charset="0"/>
              <a:cs typeface="Times New Roman" pitchFamily="18" charset="0"/>
            </a:endParaRPr>
          </a:p>
          <a:p>
            <a:r>
              <a:rPr lang="ru-RU" sz="20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Ответ: ________________________________</a:t>
            </a:r>
            <a:br>
              <a:rPr lang="ru-RU" sz="2000"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20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2) В какие дни было продано равное</a:t>
            </a:r>
            <a:br>
              <a:rPr lang="ru-RU" sz="2000"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20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количество газет?</a:t>
            </a:r>
            <a:endParaRPr lang="ru-RU" sz="2000">
              <a:ea typeface="Calibri" pitchFamily="34" charset="0"/>
              <a:cs typeface="Times New Roman" pitchFamily="18" charset="0"/>
            </a:endParaRPr>
          </a:p>
          <a:p>
            <a:r>
              <a:rPr lang="ru-RU" sz="20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Ответ: ____________________________________</a:t>
            </a:r>
          </a:p>
          <a:p>
            <a:r>
              <a:rPr lang="ru-RU" sz="20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____________________________________</a:t>
            </a:r>
            <a:endParaRPr lang="ru-RU" sz="2000"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714625" y="2357438"/>
            <a:ext cx="1857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ru-RU" sz="2000">
                <a:solidFill>
                  <a:srgbClr val="FF0000"/>
                </a:solidFill>
              </a:rPr>
              <a:t>среда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714625" y="3292475"/>
            <a:ext cx="521493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ru-RU" sz="2000">
                <a:solidFill>
                  <a:srgbClr val="FF0000"/>
                </a:solidFill>
              </a:rPr>
              <a:t>в понедельник и воскресенье (по 20)</a:t>
            </a:r>
          </a:p>
          <a:p>
            <a:pPr eaLnBrk="1" hangingPunct="1"/>
            <a:r>
              <a:rPr lang="ru-RU" sz="2000">
                <a:solidFill>
                  <a:srgbClr val="FF0000"/>
                </a:solidFill>
              </a:rPr>
              <a:t> в четверг и субботу (по 30)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" descr="сканирование0002"/>
          <p:cNvPicPr>
            <a:picLocks noChangeAspect="1" noChangeArrowheads="1"/>
          </p:cNvPicPr>
          <p:nvPr/>
        </p:nvPicPr>
        <p:blipFill>
          <a:blip r:embed="rId2">
            <a:lum bright="-30000" contrast="40000"/>
          </a:blip>
          <a:srcRect l="53011" r="10637" b="48924"/>
          <a:stretch>
            <a:fillRect/>
          </a:stretch>
        </p:blipFill>
        <p:spPr bwMode="auto">
          <a:xfrm>
            <a:off x="5000625" y="357188"/>
            <a:ext cx="3429000" cy="289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одержимое 2"/>
          <p:cNvSpPr txBox="1">
            <a:spLocks/>
          </p:cNvSpPr>
          <p:nvPr/>
        </p:nvSpPr>
        <p:spPr>
          <a:xfrm>
            <a:off x="1071563" y="428625"/>
            <a:ext cx="3500437" cy="2857500"/>
          </a:xfrm>
          <a:prstGeom prst="rect">
            <a:avLst/>
          </a:prstGeom>
        </p:spPr>
        <p:txBody>
          <a:bodyPr>
            <a:normAutofit fontScale="47500" lnSpcReduction="20000"/>
          </a:bodyPr>
          <a:lstStyle/>
          <a:p>
            <a:pPr marL="92075" indent="11113" algn="just" eaLnBrk="1" fontAlgn="auto" hangingPunct="1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200" b="1" dirty="0">
                <a:solidFill>
                  <a:srgbClr val="0070C0"/>
                </a:solidFill>
                <a:latin typeface="+mn-lt"/>
              </a:rPr>
              <a:t>У Мухина по литературе оценка за год – «3». У Алексеевой по математике оценка за год – «5». У Дроздова по природоведению оценка за год – «5». У Галкина по природоведению оценка за год – « 5». У </a:t>
            </a:r>
            <a:r>
              <a:rPr lang="ru-RU" sz="3200" b="1" dirty="0" err="1">
                <a:solidFill>
                  <a:srgbClr val="0070C0"/>
                </a:solidFill>
                <a:latin typeface="+mn-lt"/>
              </a:rPr>
              <a:t>Прозоровой</a:t>
            </a:r>
            <a:r>
              <a:rPr lang="ru-RU" sz="3200" b="1" dirty="0">
                <a:solidFill>
                  <a:srgbClr val="0070C0"/>
                </a:solidFill>
                <a:latin typeface="+mn-lt"/>
              </a:rPr>
              <a:t>  оценка по литературе за год  - «5». У Радугиной по математике оценка за год «4».  У Алексеевой  по природоведению оценка за год – «4». У Алексеевой по русскому языку оценка за год – «3».</a:t>
            </a:r>
          </a:p>
        </p:txBody>
      </p:sp>
      <p:grpSp>
        <p:nvGrpSpPr>
          <p:cNvPr id="2" name="Группа 8"/>
          <p:cNvGrpSpPr>
            <a:grpSpLocks/>
          </p:cNvGrpSpPr>
          <p:nvPr/>
        </p:nvGrpSpPr>
        <p:grpSpPr bwMode="auto">
          <a:xfrm>
            <a:off x="2428875" y="3500438"/>
            <a:ext cx="4392613" cy="3071812"/>
            <a:chOff x="3143240" y="1500174"/>
            <a:chExt cx="5786478" cy="5143536"/>
          </a:xfrm>
        </p:grpSpPr>
        <p:pic>
          <p:nvPicPr>
            <p:cNvPr id="10" name="Picture 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143240" y="4142384"/>
              <a:ext cx="2867099" cy="2501326"/>
            </a:xfrm>
            <a:prstGeom prst="rect">
              <a:avLst/>
            </a:prstGeom>
            <a:noFill/>
            <a:ln w="38100">
              <a:solidFill>
                <a:schemeClr val="tx2">
                  <a:lumMod val="40000"/>
                  <a:lumOff val="60000"/>
                </a:schemeClr>
              </a:solidFill>
              <a:miter lim="800000"/>
              <a:headEnd/>
              <a:tailEnd/>
            </a:ln>
            <a:effectLst/>
          </p:spPr>
        </p:pic>
        <p:pic>
          <p:nvPicPr>
            <p:cNvPr id="11" name="Picture 4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214342" y="1500174"/>
              <a:ext cx="2858734" cy="2501326"/>
            </a:xfrm>
            <a:prstGeom prst="rect">
              <a:avLst/>
            </a:prstGeom>
            <a:noFill/>
            <a:ln w="38100">
              <a:solidFill>
                <a:schemeClr val="tx2">
                  <a:lumMod val="40000"/>
                  <a:lumOff val="60000"/>
                </a:schemeClr>
              </a:solidFill>
              <a:miter lim="800000"/>
              <a:headEnd/>
              <a:tailEnd/>
            </a:ln>
            <a:effectLst/>
          </p:spPr>
        </p:pic>
        <p:pic>
          <p:nvPicPr>
            <p:cNvPr id="12" name="Picture 5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6144178" y="4142384"/>
              <a:ext cx="2785540" cy="2501326"/>
            </a:xfrm>
            <a:prstGeom prst="rect">
              <a:avLst/>
            </a:prstGeom>
            <a:noFill/>
            <a:ln w="38100">
              <a:solidFill>
                <a:schemeClr val="tx2">
                  <a:lumMod val="40000"/>
                  <a:lumOff val="60000"/>
                </a:schemeClr>
              </a:solidFill>
              <a:miter lim="800000"/>
              <a:headEnd/>
              <a:tailEnd/>
            </a:ln>
            <a:effectLst/>
          </p:spPr>
        </p:pic>
        <p:pic>
          <p:nvPicPr>
            <p:cNvPr id="13" name="Picture 6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6215281" y="1500174"/>
              <a:ext cx="2714437" cy="2501326"/>
            </a:xfrm>
            <a:prstGeom prst="rect">
              <a:avLst/>
            </a:prstGeom>
            <a:noFill/>
            <a:ln w="38100">
              <a:solidFill>
                <a:schemeClr val="tx2">
                  <a:lumMod val="40000"/>
                  <a:lumOff val="60000"/>
                </a:schemeClr>
              </a:solidFill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373</Words>
  <Application>Microsoft Office PowerPoint</Application>
  <PresentationFormat>Экран (4:3)</PresentationFormat>
  <Paragraphs>42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Панель инструментов Word</vt:lpstr>
      <vt:lpstr>Проверка задания № 4</vt:lpstr>
      <vt:lpstr>Проверка задания № 4</vt:lpstr>
      <vt:lpstr>Проверка задания № 4</vt:lpstr>
      <vt:lpstr>Слайд 9</vt:lpstr>
      <vt:lpstr>Домашнее задание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1</cp:revision>
  <dcterms:created xsi:type="dcterms:W3CDTF">2024-05-02T11:08:04Z</dcterms:created>
  <dcterms:modified xsi:type="dcterms:W3CDTF">2024-05-02T11:11:17Z</dcterms:modified>
</cp:coreProperties>
</file>