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8.jpeg" ContentType="image/jpe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8288000" cy="10287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D37BDB5-CC1E-4585-9184-7C66E76D1E83}" type="datetime">
              <a:rPr b="0" lang="en-US" sz="1200" spc="-1" strike="noStrike">
                <a:solidFill>
                  <a:srgbClr val="8b8b8b"/>
                </a:solidFill>
                <a:latin typeface="Calibri"/>
              </a:rPr>
              <a:t>6/1/21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3A42C952-2C23-4474-A5A3-476594D5A219}" type="slidenum">
              <a:rPr b="0" lang="en-US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jpeg"/><Relationship Id="rId8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"/>
          <p:cNvGrpSpPr/>
          <p:nvPr/>
        </p:nvGrpSpPr>
        <p:grpSpPr>
          <a:xfrm>
            <a:off x="541800" y="420120"/>
            <a:ext cx="17204400" cy="9446040"/>
            <a:chOff x="541800" y="420120"/>
            <a:chExt cx="17204400" cy="9446040"/>
          </a:xfrm>
        </p:grpSpPr>
        <p:sp>
          <p:nvSpPr>
            <p:cNvPr id="42" name="CustomShape 2"/>
            <p:cNvSpPr/>
            <p:nvPr/>
          </p:nvSpPr>
          <p:spPr>
            <a:xfrm>
              <a:off x="541800" y="420120"/>
              <a:ext cx="17204400" cy="9446040"/>
            </a:xfrm>
            <a:custGeom>
              <a:avLst/>
              <a:gdLst/>
              <a:ahLst/>
              <a:rect l="l" t="t" r="r" b="b"/>
              <a:pathLst>
                <a:path w="4001153" h="2196909">
                  <a:moveTo>
                    <a:pt x="3876693" y="2196909"/>
                  </a:moveTo>
                  <a:lnTo>
                    <a:pt x="124460" y="2196909"/>
                  </a:lnTo>
                  <a:cubicBezTo>
                    <a:pt x="55880" y="2196909"/>
                    <a:pt x="0" y="2141029"/>
                    <a:pt x="0" y="20724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76693" y="0"/>
                  </a:lnTo>
                  <a:cubicBezTo>
                    <a:pt x="3945273" y="0"/>
                    <a:pt x="4001153" y="55880"/>
                    <a:pt x="4001153" y="124460"/>
                  </a:cubicBezTo>
                  <a:lnTo>
                    <a:pt x="4001153" y="2072449"/>
                  </a:lnTo>
                  <a:cubicBezTo>
                    <a:pt x="4001153" y="2141029"/>
                    <a:pt x="3945273" y="2196909"/>
                    <a:pt x="3876693" y="2196909"/>
                  </a:cubicBezTo>
                  <a:close/>
                </a:path>
              </a:pathLst>
            </a:custGeom>
            <a:solidFill>
              <a:srgbClr val="15b5b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43" name="Picture 4" descr=""/>
          <p:cNvPicPr/>
          <p:nvPr/>
        </p:nvPicPr>
        <p:blipFill>
          <a:blip r:embed="rId1">
            <a:alphaModFix amt="73000"/>
          </a:blip>
          <a:stretch/>
        </p:blipFill>
        <p:spPr>
          <a:xfrm>
            <a:off x="14185080" y="-1267560"/>
            <a:ext cx="5367600" cy="5367600"/>
          </a:xfrm>
          <a:prstGeom prst="rect">
            <a:avLst/>
          </a:prstGeom>
          <a:ln w="0">
            <a:noFill/>
          </a:ln>
        </p:spPr>
      </p:pic>
      <p:pic>
        <p:nvPicPr>
          <p:cNvPr id="44" name="Picture 5" descr=""/>
          <p:cNvPicPr/>
          <p:nvPr/>
        </p:nvPicPr>
        <p:blipFill>
          <a:blip r:embed="rId2">
            <a:alphaModFix amt="73000"/>
          </a:blip>
          <a:stretch/>
        </p:blipFill>
        <p:spPr>
          <a:xfrm>
            <a:off x="8817120" y="7365600"/>
            <a:ext cx="5367600" cy="5367600"/>
          </a:xfrm>
          <a:prstGeom prst="rect">
            <a:avLst/>
          </a:prstGeom>
          <a:ln w="0">
            <a:noFill/>
          </a:ln>
        </p:spPr>
      </p:pic>
      <p:pic>
        <p:nvPicPr>
          <p:cNvPr id="45" name="Picture 6" descr=""/>
          <p:cNvPicPr/>
          <p:nvPr/>
        </p:nvPicPr>
        <p:blipFill>
          <a:blip r:embed="rId3"/>
          <a:stretch/>
        </p:blipFill>
        <p:spPr>
          <a:xfrm>
            <a:off x="11751120" y="5848920"/>
            <a:ext cx="3408840" cy="3408840"/>
          </a:xfrm>
          <a:prstGeom prst="rect">
            <a:avLst/>
          </a:prstGeom>
          <a:ln w="0">
            <a:noFill/>
          </a:ln>
        </p:spPr>
      </p:pic>
      <p:pic>
        <p:nvPicPr>
          <p:cNvPr id="46" name="Picture 7" descr=""/>
          <p:cNvPicPr/>
          <p:nvPr/>
        </p:nvPicPr>
        <p:blipFill>
          <a:blip r:embed="rId4"/>
          <a:stretch/>
        </p:blipFill>
        <p:spPr>
          <a:xfrm>
            <a:off x="16448040" y="2439720"/>
            <a:ext cx="3408840" cy="3408840"/>
          </a:xfrm>
          <a:prstGeom prst="rect">
            <a:avLst/>
          </a:prstGeom>
          <a:ln w="0">
            <a:noFill/>
          </a:ln>
        </p:spPr>
      </p:pic>
      <p:sp>
        <p:nvSpPr>
          <p:cNvPr id="47" name="CustomShape 3"/>
          <p:cNvSpPr/>
          <p:nvPr/>
        </p:nvSpPr>
        <p:spPr>
          <a:xfrm>
            <a:off x="1437120" y="1009800"/>
            <a:ext cx="10766880" cy="4240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11129"/>
              </a:lnSpc>
            </a:pPr>
            <a:r>
              <a:rPr b="0" lang="en-US" sz="9280" spc="-92" strike="noStrike">
                <a:solidFill>
                  <a:srgbClr val="ffffff"/>
                </a:solidFill>
                <a:latin typeface="Comfortaa Light Bold"/>
              </a:rPr>
              <a:t>Валидность банковских карт</a:t>
            </a:r>
            <a:endParaRPr b="0" lang="ru-RU" sz="9280" spc="-1" strike="noStrike">
              <a:latin typeface="Arial"/>
            </a:endParaRPr>
          </a:p>
        </p:txBody>
      </p:sp>
      <p:sp>
        <p:nvSpPr>
          <p:cNvPr id="48" name="CustomShape 4"/>
          <p:cNvSpPr/>
          <p:nvPr/>
        </p:nvSpPr>
        <p:spPr>
          <a:xfrm>
            <a:off x="1437120" y="8013960"/>
            <a:ext cx="6222240" cy="99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3920"/>
              </a:lnSpc>
            </a:pPr>
            <a:r>
              <a:rPr b="0" lang="en-US" sz="2800" spc="165" strike="noStrike">
                <a:solidFill>
                  <a:srgbClr val="ffffff"/>
                </a:solidFill>
                <a:latin typeface="Comfortaa Light"/>
              </a:rPr>
              <a:t>Готовили Тетов Сергей и Камболов Тамерлан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5b5b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"/>
          <p:cNvPicPr/>
          <p:nvPr/>
        </p:nvPicPr>
        <p:blipFill>
          <a:blip r:embed="rId1">
            <a:alphaModFix amt="54000"/>
          </a:blip>
          <a:stretch/>
        </p:blipFill>
        <p:spPr>
          <a:xfrm>
            <a:off x="2904120" y="1454760"/>
            <a:ext cx="3249360" cy="3249360"/>
          </a:xfrm>
          <a:prstGeom prst="rect">
            <a:avLst/>
          </a:prstGeom>
          <a:ln w="0">
            <a:noFill/>
          </a:ln>
        </p:spPr>
      </p:pic>
      <p:sp>
        <p:nvSpPr>
          <p:cNvPr id="50" name="CustomShape 1"/>
          <p:cNvSpPr/>
          <p:nvPr/>
        </p:nvSpPr>
        <p:spPr>
          <a:xfrm>
            <a:off x="3105720" y="2673000"/>
            <a:ext cx="2834280" cy="747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algn="ctr">
              <a:lnSpc>
                <a:spcPts val="5879"/>
              </a:lnSpc>
            </a:pPr>
            <a:r>
              <a:rPr b="0" lang="ru-RU" sz="4900" spc="145" strike="noStrike">
                <a:solidFill>
                  <a:srgbClr val="ffffff"/>
                </a:solidFill>
                <a:latin typeface="Comfortaa Light Bold"/>
              </a:rPr>
              <a:t>Плюсы</a:t>
            </a:r>
            <a:endParaRPr b="0" lang="ru-RU" sz="4900" spc="-1" strike="noStrike">
              <a:latin typeface="Arial"/>
            </a:endParaRPr>
          </a:p>
        </p:txBody>
      </p:sp>
      <p:sp>
        <p:nvSpPr>
          <p:cNvPr id="51" name="CustomShape 2"/>
          <p:cNvSpPr/>
          <p:nvPr/>
        </p:nvSpPr>
        <p:spPr>
          <a:xfrm>
            <a:off x="7354800" y="2210040"/>
            <a:ext cx="8028720" cy="128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3379"/>
              </a:lnSpc>
            </a:pPr>
            <a:r>
              <a:rPr b="0" lang="en-US" sz="2600" spc="256" strike="noStrike">
                <a:solidFill>
                  <a:srgbClr val="ffffff"/>
                </a:solidFill>
                <a:latin typeface="Comfortaa Light"/>
              </a:rPr>
              <a:t>- УДОБСТВО ИСПОЛЬЗОВАНИЯ</a:t>
            </a:r>
            <a:endParaRPr b="0" lang="ru-RU" sz="2600" spc="-1" strike="noStrike">
              <a:latin typeface="Arial"/>
            </a:endParaRPr>
          </a:p>
          <a:p>
            <a:pPr>
              <a:lnSpc>
                <a:spcPts val="3379"/>
              </a:lnSpc>
            </a:pPr>
            <a:r>
              <a:rPr b="0" lang="en-US" sz="2600" spc="259" strike="noStrike">
                <a:solidFill>
                  <a:srgbClr val="ffffff"/>
                </a:solidFill>
                <a:latin typeface="Comfortaa Light"/>
              </a:rPr>
              <a:t>- НАДЕЖНОСТЬ</a:t>
            </a:r>
            <a:endParaRPr b="0" lang="ru-RU" sz="2600" spc="-1" strike="noStrike">
              <a:latin typeface="Arial"/>
            </a:endParaRPr>
          </a:p>
          <a:p>
            <a:pPr>
              <a:lnSpc>
                <a:spcPts val="3379"/>
              </a:lnSpc>
            </a:pPr>
            <a:r>
              <a:rPr b="0" lang="en-US" sz="2600" spc="259" strike="noStrike">
                <a:solidFill>
                  <a:srgbClr val="ffffff"/>
                </a:solidFill>
                <a:latin typeface="Comfortaa Light"/>
              </a:rPr>
              <a:t>- ДОХОД (НАЧИСЛЕНИЕ ПРОЦЕНТОВ) И Т.Д.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52" name="Picture 5" descr=""/>
          <p:cNvPicPr/>
          <p:nvPr/>
        </p:nvPicPr>
        <p:blipFill>
          <a:blip r:embed="rId2">
            <a:alphaModFix amt="54000"/>
          </a:blip>
          <a:stretch/>
        </p:blipFill>
        <p:spPr>
          <a:xfrm>
            <a:off x="2904120" y="5582520"/>
            <a:ext cx="3249360" cy="3249360"/>
          </a:xfrm>
          <a:prstGeom prst="rect">
            <a:avLst/>
          </a:prstGeom>
          <a:ln w="0">
            <a:noFill/>
          </a:ln>
        </p:spPr>
      </p:pic>
      <p:sp>
        <p:nvSpPr>
          <p:cNvPr id="53" name="CustomShape 3"/>
          <p:cNvSpPr/>
          <p:nvPr/>
        </p:nvSpPr>
        <p:spPr>
          <a:xfrm>
            <a:off x="3240000" y="6840000"/>
            <a:ext cx="2620800" cy="63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 algn="ctr">
              <a:lnSpc>
                <a:spcPts val="5040"/>
              </a:lnSpc>
            </a:pPr>
            <a:r>
              <a:rPr b="0" lang="en-US" sz="4200" spc="123" strike="noStrike">
                <a:solidFill>
                  <a:srgbClr val="ffffff"/>
                </a:solidFill>
                <a:latin typeface="Comfortaa Light Bold"/>
              </a:rPr>
              <a:t>Минусы</a:t>
            </a:r>
            <a:endParaRPr b="0" lang="ru-RU" sz="4200" spc="-1" strike="noStrike">
              <a:latin typeface="Arial"/>
            </a:endParaRPr>
          </a:p>
        </p:txBody>
      </p:sp>
      <p:sp>
        <p:nvSpPr>
          <p:cNvPr id="54" name="CustomShape 4"/>
          <p:cNvSpPr/>
          <p:nvPr/>
        </p:nvSpPr>
        <p:spPr>
          <a:xfrm>
            <a:off x="7354800" y="6338160"/>
            <a:ext cx="8028720" cy="128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3379"/>
              </a:lnSpc>
            </a:pPr>
            <a:r>
              <a:rPr b="0" lang="en-US" sz="2600" spc="256" strike="noStrike">
                <a:solidFill>
                  <a:srgbClr val="ffffff"/>
                </a:solidFill>
                <a:latin typeface="Comfortaa Light"/>
              </a:rPr>
              <a:t>- БОЛЕЕ ВЫСОКИЙ РИСК МОШЕННИЧЕСТВА</a:t>
            </a:r>
            <a:endParaRPr b="0" lang="ru-RU" sz="2600" spc="-1" strike="noStrike">
              <a:latin typeface="Arial"/>
            </a:endParaRPr>
          </a:p>
          <a:p>
            <a:pPr>
              <a:lnSpc>
                <a:spcPts val="3379"/>
              </a:lnSpc>
            </a:pPr>
            <a:r>
              <a:rPr b="0" lang="en-US" sz="2600" spc="256" strike="noStrike">
                <a:solidFill>
                  <a:srgbClr val="ffffff"/>
                </a:solidFill>
                <a:latin typeface="Comfortaa Light"/>
              </a:rPr>
              <a:t>- НЕВОЗМОЖНОСТЬ ПРОВЕРКИ БАЛАНСА В ЛЮБОЕ ВРЕМЯ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55" name="Picture 8" descr=""/>
          <p:cNvPicPr/>
          <p:nvPr/>
        </p:nvPicPr>
        <p:blipFill>
          <a:blip r:embed="rId3">
            <a:alphaModFix amt="41000"/>
          </a:blip>
          <a:stretch/>
        </p:blipFill>
        <p:spPr>
          <a:xfrm rot="19168800">
            <a:off x="7315560" y="-3301560"/>
            <a:ext cx="5084280" cy="508428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9" descr=""/>
          <p:cNvPicPr/>
          <p:nvPr/>
        </p:nvPicPr>
        <p:blipFill>
          <a:blip r:embed="rId4">
            <a:alphaModFix amt="9000"/>
          </a:blip>
          <a:stretch/>
        </p:blipFill>
        <p:spPr>
          <a:xfrm>
            <a:off x="11774520" y="7566120"/>
            <a:ext cx="5084280" cy="508428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10" descr=""/>
          <p:cNvPicPr/>
          <p:nvPr/>
        </p:nvPicPr>
        <p:blipFill>
          <a:blip r:embed="rId5">
            <a:alphaModFix amt="34000"/>
          </a:blip>
          <a:stretch/>
        </p:blipFill>
        <p:spPr>
          <a:xfrm>
            <a:off x="-3741480" y="1065600"/>
            <a:ext cx="5084280" cy="508428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1" descr=""/>
          <p:cNvPicPr/>
          <p:nvPr/>
        </p:nvPicPr>
        <p:blipFill>
          <a:blip r:embed="rId6">
            <a:alphaModFix amt="26000"/>
          </a:blip>
          <a:stretch/>
        </p:blipFill>
        <p:spPr>
          <a:xfrm>
            <a:off x="17107200" y="6580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59" name="Picture 12" descr=""/>
          <p:cNvPicPr/>
          <p:nvPr/>
        </p:nvPicPr>
        <p:blipFill>
          <a:blip r:embed="rId7">
            <a:alphaModFix amt="26000"/>
          </a:blip>
          <a:stretch/>
        </p:blipFill>
        <p:spPr>
          <a:xfrm>
            <a:off x="-1383480" y="8604360"/>
            <a:ext cx="4046040" cy="4046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5b5b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"/>
          <p:cNvPicPr/>
          <p:nvPr/>
        </p:nvPicPr>
        <p:blipFill>
          <a:blip r:embed="rId1">
            <a:alphaModFix amt="70000"/>
          </a:blip>
          <a:stretch/>
        </p:blipFill>
        <p:spPr>
          <a:xfrm>
            <a:off x="9144000" y="-13924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3" descr=""/>
          <p:cNvPicPr/>
          <p:nvPr/>
        </p:nvPicPr>
        <p:blipFill>
          <a:blip r:embed="rId2">
            <a:alphaModFix amt="25000"/>
          </a:blip>
          <a:stretch/>
        </p:blipFill>
        <p:spPr>
          <a:xfrm rot="190200">
            <a:off x="3522240" y="-2020680"/>
            <a:ext cx="6597000" cy="65970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4" descr=""/>
          <p:cNvPicPr/>
          <p:nvPr/>
        </p:nvPicPr>
        <p:blipFill>
          <a:blip r:embed="rId3">
            <a:alphaModFix amt="70000"/>
          </a:blip>
          <a:stretch/>
        </p:blipFill>
        <p:spPr>
          <a:xfrm>
            <a:off x="15397560" y="31204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5" descr=""/>
          <p:cNvPicPr/>
          <p:nvPr/>
        </p:nvPicPr>
        <p:blipFill>
          <a:blip r:embed="rId4">
            <a:alphaModFix amt="73000"/>
          </a:blip>
          <a:stretch/>
        </p:blipFill>
        <p:spPr>
          <a:xfrm rot="13334400">
            <a:off x="13776120" y="6333840"/>
            <a:ext cx="5515200" cy="551520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6" descr=""/>
          <p:cNvPicPr/>
          <p:nvPr/>
        </p:nvPicPr>
        <p:blipFill>
          <a:blip r:embed="rId5">
            <a:alphaModFix amt="25000"/>
          </a:blip>
          <a:stretch/>
        </p:blipFill>
        <p:spPr>
          <a:xfrm rot="17072400">
            <a:off x="-1281240" y="5452560"/>
            <a:ext cx="7611120" cy="7611120"/>
          </a:xfrm>
          <a:prstGeom prst="rect">
            <a:avLst/>
          </a:prstGeom>
          <a:ln w="0">
            <a:noFill/>
          </a:ln>
        </p:spPr>
      </p:pic>
      <p:grpSp>
        <p:nvGrpSpPr>
          <p:cNvPr id="65" name="Group 1"/>
          <p:cNvGrpSpPr/>
          <p:nvPr/>
        </p:nvGrpSpPr>
        <p:grpSpPr>
          <a:xfrm>
            <a:off x="10353240" y="1675080"/>
            <a:ext cx="6651000" cy="6898320"/>
            <a:chOff x="10353240" y="1675080"/>
            <a:chExt cx="6651000" cy="6898320"/>
          </a:xfrm>
        </p:grpSpPr>
        <p:sp>
          <p:nvSpPr>
            <p:cNvPr id="66" name="CustomShape 2"/>
            <p:cNvSpPr/>
            <p:nvPr/>
          </p:nvSpPr>
          <p:spPr>
            <a:xfrm>
              <a:off x="10353240" y="1675080"/>
              <a:ext cx="6651000" cy="6898320"/>
            </a:xfrm>
            <a:custGeom>
              <a:avLst/>
              <a:gdLst/>
              <a:ahLst/>
              <a:rect l="l" t="t" r="r" b="b"/>
              <a:pathLst>
                <a:path w="1546850" h="1604338">
                  <a:moveTo>
                    <a:pt x="1422390" y="1604338"/>
                  </a:moveTo>
                  <a:lnTo>
                    <a:pt x="124460" y="1604338"/>
                  </a:lnTo>
                  <a:cubicBezTo>
                    <a:pt x="55880" y="1604338"/>
                    <a:pt x="0" y="1548458"/>
                    <a:pt x="0" y="147987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22390" y="0"/>
                  </a:lnTo>
                  <a:cubicBezTo>
                    <a:pt x="1490970" y="0"/>
                    <a:pt x="1546850" y="55880"/>
                    <a:pt x="1546850" y="124460"/>
                  </a:cubicBezTo>
                  <a:lnTo>
                    <a:pt x="1546850" y="1479878"/>
                  </a:lnTo>
                  <a:cubicBezTo>
                    <a:pt x="1546850" y="1548458"/>
                    <a:pt x="1490970" y="1604338"/>
                    <a:pt x="1422390" y="1604338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67" name="Group 3"/>
          <p:cNvGrpSpPr/>
          <p:nvPr/>
        </p:nvGrpSpPr>
        <p:grpSpPr>
          <a:xfrm>
            <a:off x="1258560" y="2221560"/>
            <a:ext cx="7885080" cy="5368320"/>
            <a:chOff x="1258560" y="2221560"/>
            <a:chExt cx="7885080" cy="5368320"/>
          </a:xfrm>
        </p:grpSpPr>
        <p:sp>
          <p:nvSpPr>
            <p:cNvPr id="68" name="CustomShape 4"/>
            <p:cNvSpPr/>
            <p:nvPr/>
          </p:nvSpPr>
          <p:spPr>
            <a:xfrm>
              <a:off x="1258560" y="2221560"/>
              <a:ext cx="7885080" cy="21747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>
              <a:spAutoFit/>
            </a:bodyPr>
            <a:p>
              <a:pPr>
                <a:lnSpc>
                  <a:spcPts val="8563"/>
                </a:lnSpc>
              </a:pPr>
              <a:r>
                <a:rPr b="0" lang="en-US" sz="7140" spc="211" strike="noStrike">
                  <a:solidFill>
                    <a:srgbClr val="ffffff"/>
                  </a:solidFill>
                  <a:latin typeface="Comfortaa Light Bold"/>
                </a:rPr>
                <a:t>Алгоритм Луна</a:t>
              </a:r>
              <a:endParaRPr b="0" lang="ru-RU" sz="7140" spc="-1" strike="noStrike">
                <a:latin typeface="Arial"/>
              </a:endParaRPr>
            </a:p>
          </p:txBody>
        </p:sp>
        <p:sp>
          <p:nvSpPr>
            <p:cNvPr id="69" name="CustomShape 5"/>
            <p:cNvSpPr/>
            <p:nvPr/>
          </p:nvSpPr>
          <p:spPr>
            <a:xfrm>
              <a:off x="1258560" y="6107760"/>
              <a:ext cx="7885080" cy="1482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>
              <a:spAutoFit/>
            </a:bodyPr>
            <a:p>
              <a:pPr>
                <a:lnSpc>
                  <a:spcPts val="3889"/>
                </a:lnSpc>
              </a:pPr>
              <a:r>
                <a:rPr b="0" lang="en-US" sz="2590" spc="24" strike="noStrike">
                  <a:solidFill>
                    <a:srgbClr val="ffffff"/>
                  </a:solidFill>
                  <a:latin typeface="Comfortaa Light"/>
                </a:rPr>
                <a:t>Алгоритм, позволяющий путем вычислений определить с помощью номера банковской карты её подлинность.</a:t>
              </a:r>
              <a:endParaRPr b="0" lang="ru-RU" sz="2590" spc="-1" strike="noStrike">
                <a:latin typeface="Arial"/>
              </a:endParaRPr>
            </a:p>
          </p:txBody>
        </p:sp>
      </p:grpSp>
      <p:pic>
        <p:nvPicPr>
          <p:cNvPr id="70" name="Picture 12" descr=""/>
          <p:cNvPicPr/>
          <p:nvPr/>
        </p:nvPicPr>
        <p:blipFill>
          <a:blip r:embed="rId6">
            <a:alphaModFix amt="70000"/>
          </a:blip>
          <a:stretch/>
        </p:blipFill>
        <p:spPr>
          <a:xfrm>
            <a:off x="6820920" y="909144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13" descr=""/>
          <p:cNvPicPr/>
          <p:nvPr/>
        </p:nvPicPr>
        <p:blipFill>
          <a:blip r:embed="rId7"/>
          <a:stretch/>
        </p:blipFill>
        <p:spPr>
          <a:xfrm>
            <a:off x="10568160" y="2017440"/>
            <a:ext cx="6221520" cy="6356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"/>
          <p:cNvPicPr/>
          <p:nvPr/>
        </p:nvPicPr>
        <p:blipFill>
          <a:blip r:embed="rId1">
            <a:alphaModFix amt="42000"/>
          </a:blip>
          <a:stretch/>
        </p:blipFill>
        <p:spPr>
          <a:xfrm rot="12187200">
            <a:off x="-473040" y="-2752560"/>
            <a:ext cx="5205600" cy="520560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3" descr=""/>
          <p:cNvPicPr/>
          <p:nvPr/>
        </p:nvPicPr>
        <p:blipFill>
          <a:blip r:embed="rId2">
            <a:alphaModFix amt="70000"/>
          </a:blip>
          <a:stretch/>
        </p:blipFill>
        <p:spPr>
          <a:xfrm rot="6898200">
            <a:off x="2322720" y="8233200"/>
            <a:ext cx="5286600" cy="528660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4" descr=""/>
          <p:cNvPicPr/>
          <p:nvPr/>
        </p:nvPicPr>
        <p:blipFill>
          <a:blip r:embed="rId3">
            <a:alphaModFix amt="70000"/>
          </a:blip>
          <a:stretch/>
        </p:blipFill>
        <p:spPr>
          <a:xfrm>
            <a:off x="6455160" y="913392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5" descr=""/>
          <p:cNvPicPr/>
          <p:nvPr/>
        </p:nvPicPr>
        <p:blipFill>
          <a:blip r:embed="rId4">
            <a:alphaModFix amt="70000"/>
          </a:blip>
          <a:stretch/>
        </p:blipFill>
        <p:spPr>
          <a:xfrm>
            <a:off x="3522240" y="-301752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76" name="Picture 6" descr=""/>
          <p:cNvPicPr/>
          <p:nvPr/>
        </p:nvPicPr>
        <p:blipFill>
          <a:blip r:embed="rId5">
            <a:alphaModFix amt="42000"/>
          </a:blip>
          <a:stretch/>
        </p:blipFill>
        <p:spPr>
          <a:xfrm rot="10534800">
            <a:off x="14796360" y="-2752920"/>
            <a:ext cx="5205600" cy="5205600"/>
          </a:xfrm>
          <a:prstGeom prst="rect">
            <a:avLst/>
          </a:prstGeom>
          <a:ln w="0">
            <a:noFill/>
          </a:ln>
        </p:spPr>
      </p:pic>
      <p:pic>
        <p:nvPicPr>
          <p:cNvPr id="77" name="Picture 7" descr=""/>
          <p:cNvPicPr/>
          <p:nvPr/>
        </p:nvPicPr>
        <p:blipFill>
          <a:blip r:embed="rId6">
            <a:alphaModFix amt="70000"/>
          </a:blip>
          <a:stretch/>
        </p:blipFill>
        <p:spPr>
          <a:xfrm>
            <a:off x="17118360" y="18730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78" name="Picture 8" descr=""/>
          <p:cNvPicPr/>
          <p:nvPr/>
        </p:nvPicPr>
        <p:blipFill>
          <a:blip r:embed="rId7"/>
          <a:stretch/>
        </p:blipFill>
        <p:spPr>
          <a:xfrm>
            <a:off x="0" y="183960"/>
            <a:ext cx="18287640" cy="9692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5b5b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 descr=""/>
          <p:cNvPicPr/>
          <p:nvPr/>
        </p:nvPicPr>
        <p:blipFill>
          <a:blip r:embed="rId1">
            <a:alphaModFix amt="70000"/>
          </a:blip>
          <a:stretch/>
        </p:blipFill>
        <p:spPr>
          <a:xfrm>
            <a:off x="9144000" y="-13924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80" name="Picture 3" descr=""/>
          <p:cNvPicPr/>
          <p:nvPr/>
        </p:nvPicPr>
        <p:blipFill>
          <a:blip r:embed="rId2">
            <a:alphaModFix amt="25000"/>
          </a:blip>
          <a:stretch/>
        </p:blipFill>
        <p:spPr>
          <a:xfrm rot="190200">
            <a:off x="3522240" y="-2020680"/>
            <a:ext cx="6597000" cy="6597000"/>
          </a:xfrm>
          <a:prstGeom prst="rect">
            <a:avLst/>
          </a:prstGeom>
          <a:ln w="0">
            <a:noFill/>
          </a:ln>
        </p:spPr>
      </p:pic>
      <p:pic>
        <p:nvPicPr>
          <p:cNvPr id="81" name="Picture 4" descr=""/>
          <p:cNvPicPr/>
          <p:nvPr/>
        </p:nvPicPr>
        <p:blipFill>
          <a:blip r:embed="rId3">
            <a:alphaModFix amt="70000"/>
          </a:blip>
          <a:stretch/>
        </p:blipFill>
        <p:spPr>
          <a:xfrm>
            <a:off x="15397560" y="31204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82" name="Picture 5" descr=""/>
          <p:cNvPicPr/>
          <p:nvPr/>
        </p:nvPicPr>
        <p:blipFill>
          <a:blip r:embed="rId4">
            <a:alphaModFix amt="73000"/>
          </a:blip>
          <a:stretch/>
        </p:blipFill>
        <p:spPr>
          <a:xfrm rot="13334400">
            <a:off x="13776120" y="6333840"/>
            <a:ext cx="5515200" cy="5515200"/>
          </a:xfrm>
          <a:prstGeom prst="rect">
            <a:avLst/>
          </a:prstGeom>
          <a:ln w="0">
            <a:noFill/>
          </a:ln>
        </p:spPr>
      </p:pic>
      <p:pic>
        <p:nvPicPr>
          <p:cNvPr id="83" name="Picture 6" descr=""/>
          <p:cNvPicPr/>
          <p:nvPr/>
        </p:nvPicPr>
        <p:blipFill>
          <a:blip r:embed="rId5"/>
          <a:stretch/>
        </p:blipFill>
        <p:spPr>
          <a:xfrm>
            <a:off x="9420840" y="2653560"/>
            <a:ext cx="8440200" cy="4881600"/>
          </a:xfrm>
          <a:prstGeom prst="rect">
            <a:avLst/>
          </a:prstGeom>
          <a:ln w="0">
            <a:noFill/>
          </a:ln>
        </p:spPr>
      </p:pic>
      <p:pic>
        <p:nvPicPr>
          <p:cNvPr id="84" name="Picture 7" descr=""/>
          <p:cNvPicPr/>
          <p:nvPr/>
        </p:nvPicPr>
        <p:blipFill>
          <a:blip r:embed="rId6">
            <a:alphaModFix amt="25000"/>
          </a:blip>
          <a:stretch/>
        </p:blipFill>
        <p:spPr>
          <a:xfrm rot="17072400">
            <a:off x="-1281240" y="5452560"/>
            <a:ext cx="7611120" cy="7611120"/>
          </a:xfrm>
          <a:prstGeom prst="rect">
            <a:avLst/>
          </a:prstGeom>
          <a:ln w="0">
            <a:noFill/>
          </a:ln>
        </p:spPr>
      </p:pic>
      <p:pic>
        <p:nvPicPr>
          <p:cNvPr id="85" name="Picture 8" descr=""/>
          <p:cNvPicPr/>
          <p:nvPr/>
        </p:nvPicPr>
        <p:blipFill>
          <a:blip r:embed="rId7">
            <a:alphaModFix amt="70000"/>
          </a:blip>
          <a:stretch/>
        </p:blipFill>
        <p:spPr>
          <a:xfrm>
            <a:off x="6820920" y="9091440"/>
            <a:ext cx="4046040" cy="4046040"/>
          </a:xfrm>
          <a:prstGeom prst="rect">
            <a:avLst/>
          </a:prstGeom>
          <a:ln w="0">
            <a:noFill/>
          </a:ln>
        </p:spPr>
      </p:pic>
      <p:grpSp>
        <p:nvGrpSpPr>
          <p:cNvPr id="86" name="Group 1"/>
          <p:cNvGrpSpPr/>
          <p:nvPr/>
        </p:nvGrpSpPr>
        <p:grpSpPr>
          <a:xfrm>
            <a:off x="740160" y="1952640"/>
            <a:ext cx="7550640" cy="5500080"/>
            <a:chOff x="740160" y="1952640"/>
            <a:chExt cx="7550640" cy="5500080"/>
          </a:xfrm>
        </p:grpSpPr>
        <p:sp>
          <p:nvSpPr>
            <p:cNvPr id="87" name="CustomShape 2"/>
            <p:cNvSpPr/>
            <p:nvPr/>
          </p:nvSpPr>
          <p:spPr>
            <a:xfrm>
              <a:off x="740160" y="1952640"/>
              <a:ext cx="7550640" cy="103824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>
              <a:spAutoFit/>
            </a:bodyPr>
            <a:p>
              <a:pPr>
                <a:lnSpc>
                  <a:spcPts val="8172"/>
                </a:lnSpc>
              </a:pPr>
              <a:r>
                <a:rPr b="0" lang="en-US" sz="6810" spc="202" strike="noStrike">
                  <a:solidFill>
                    <a:srgbClr val="ffffff"/>
                  </a:solidFill>
                  <a:latin typeface="Comfortaa Light Bold"/>
                </a:rPr>
                <a:t>Результат</a:t>
              </a:r>
              <a:endParaRPr b="0" lang="ru-RU" sz="6810" spc="-1" strike="noStrike">
                <a:latin typeface="Arial"/>
              </a:endParaRPr>
            </a:p>
          </p:txBody>
        </p:sp>
        <p:sp>
          <p:nvSpPr>
            <p:cNvPr id="88" name="CustomShape 3"/>
            <p:cNvSpPr/>
            <p:nvPr/>
          </p:nvSpPr>
          <p:spPr>
            <a:xfrm>
              <a:off x="740160" y="4624920"/>
              <a:ext cx="7550640" cy="2827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>
              <a:spAutoFit/>
            </a:bodyPr>
            <a:p>
              <a:pPr>
                <a:lnSpc>
                  <a:spcPts val="3711"/>
                </a:lnSpc>
              </a:pPr>
              <a:r>
                <a:rPr b="0" lang="en-US" sz="2480" spc="21" strike="noStrike">
                  <a:solidFill>
                    <a:srgbClr val="ffffff"/>
                  </a:solidFill>
                  <a:latin typeface="Comfortaa Light"/>
                </a:rPr>
                <a:t>Мы сделали удобный и понятный дизайн, чтобы каждый мог пользоваться этим приложением.</a:t>
              </a:r>
              <a:endParaRPr b="0" lang="ru-RU" sz="2480" spc="-1" strike="noStrike">
                <a:latin typeface="Arial"/>
              </a:endParaRPr>
            </a:p>
            <a:p>
              <a:pPr>
                <a:lnSpc>
                  <a:spcPts val="3711"/>
                </a:lnSpc>
              </a:pPr>
              <a:endParaRPr b="0" lang="ru-RU" sz="2480" spc="-1" strike="noStrike">
                <a:latin typeface="Arial"/>
              </a:endParaRPr>
            </a:p>
            <a:p>
              <a:pPr>
                <a:lnSpc>
                  <a:spcPts val="3711"/>
                </a:lnSpc>
              </a:pPr>
              <a:r>
                <a:rPr b="0" lang="en-US" sz="2480" spc="21" strike="noStrike">
                  <a:solidFill>
                    <a:srgbClr val="ffffff"/>
                  </a:solidFill>
                  <a:latin typeface="Comfortaa Light"/>
                </a:rPr>
                <a:t>Чтобы проверить банковскую карту на валидность, достаточно ввести её номер в строку и нажать кнопку "Проверить".</a:t>
              </a:r>
              <a:endParaRPr b="0" lang="ru-RU" sz="248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5b5b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 descr=""/>
          <p:cNvPicPr/>
          <p:nvPr/>
        </p:nvPicPr>
        <p:blipFill>
          <a:blip r:embed="rId1">
            <a:alphaModFix amt="67000"/>
          </a:blip>
          <a:stretch/>
        </p:blipFill>
        <p:spPr>
          <a:xfrm rot="190200">
            <a:off x="9550080" y="-1631520"/>
            <a:ext cx="6597000" cy="6597000"/>
          </a:xfrm>
          <a:prstGeom prst="rect">
            <a:avLst/>
          </a:prstGeom>
          <a:ln w="0">
            <a:noFill/>
          </a:ln>
        </p:spPr>
      </p:pic>
      <p:pic>
        <p:nvPicPr>
          <p:cNvPr id="90" name="Picture 3" descr=""/>
          <p:cNvPicPr/>
          <p:nvPr/>
        </p:nvPicPr>
        <p:blipFill>
          <a:blip r:embed="rId2">
            <a:alphaModFix amt="70000"/>
          </a:blip>
          <a:stretch/>
        </p:blipFill>
        <p:spPr>
          <a:xfrm>
            <a:off x="15171840" y="-14410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91" name="Picture 4" descr=""/>
          <p:cNvPicPr/>
          <p:nvPr/>
        </p:nvPicPr>
        <p:blipFill>
          <a:blip r:embed="rId3">
            <a:alphaModFix amt="40000"/>
          </a:blip>
          <a:stretch/>
        </p:blipFill>
        <p:spPr>
          <a:xfrm rot="20583600">
            <a:off x="-3209040" y="6221520"/>
            <a:ext cx="7065720" cy="7065720"/>
          </a:xfrm>
          <a:prstGeom prst="rect">
            <a:avLst/>
          </a:prstGeom>
          <a:ln w="0">
            <a:noFill/>
          </a:ln>
        </p:spPr>
      </p:pic>
      <p:grpSp>
        <p:nvGrpSpPr>
          <p:cNvPr id="92" name="Group 1"/>
          <p:cNvGrpSpPr/>
          <p:nvPr/>
        </p:nvGrpSpPr>
        <p:grpSpPr>
          <a:xfrm>
            <a:off x="1028880" y="857520"/>
            <a:ext cx="16230240" cy="4673520"/>
            <a:chOff x="1028880" y="857520"/>
            <a:chExt cx="16230240" cy="4673520"/>
          </a:xfrm>
        </p:grpSpPr>
        <p:sp>
          <p:nvSpPr>
            <p:cNvPr id="93" name="CustomShape 2"/>
            <p:cNvSpPr/>
            <p:nvPr/>
          </p:nvSpPr>
          <p:spPr>
            <a:xfrm>
              <a:off x="1028880" y="857520"/>
              <a:ext cx="16230240" cy="4673520"/>
            </a:xfrm>
            <a:custGeom>
              <a:avLst/>
              <a:gdLst/>
              <a:ahLst/>
              <a:rect l="l" t="t" r="r" b="b"/>
              <a:pathLst>
                <a:path w="3774617" h="1086945">
                  <a:moveTo>
                    <a:pt x="3650156" y="1086945"/>
                  </a:moveTo>
                  <a:lnTo>
                    <a:pt x="124460" y="1086945"/>
                  </a:lnTo>
                  <a:cubicBezTo>
                    <a:pt x="55880" y="1086945"/>
                    <a:pt x="0" y="1031065"/>
                    <a:pt x="0" y="96248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50157" y="0"/>
                  </a:lnTo>
                  <a:cubicBezTo>
                    <a:pt x="3718737" y="0"/>
                    <a:pt x="3774617" y="55880"/>
                    <a:pt x="3774617" y="124460"/>
                  </a:cubicBezTo>
                  <a:lnTo>
                    <a:pt x="3774617" y="962485"/>
                  </a:lnTo>
                  <a:cubicBezTo>
                    <a:pt x="3774617" y="1031065"/>
                    <a:pt x="3718737" y="1086945"/>
                    <a:pt x="3650157" y="1086945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94" name="Picture 7" descr=""/>
          <p:cNvPicPr/>
          <p:nvPr/>
        </p:nvPicPr>
        <p:blipFill>
          <a:blip r:embed="rId4">
            <a:alphaModFix amt="73000"/>
          </a:blip>
          <a:stretch/>
        </p:blipFill>
        <p:spPr>
          <a:xfrm rot="13334400">
            <a:off x="10541520" y="8517600"/>
            <a:ext cx="5515200" cy="5515200"/>
          </a:xfrm>
          <a:prstGeom prst="rect">
            <a:avLst/>
          </a:prstGeom>
          <a:ln w="0">
            <a:noFill/>
          </a:ln>
        </p:spPr>
      </p:pic>
      <p:pic>
        <p:nvPicPr>
          <p:cNvPr id="95" name="Picture 8" descr=""/>
          <p:cNvPicPr/>
          <p:nvPr/>
        </p:nvPicPr>
        <p:blipFill>
          <a:blip r:embed="rId5">
            <a:alphaModFix amt="70000"/>
          </a:blip>
          <a:stretch/>
        </p:blipFill>
        <p:spPr>
          <a:xfrm>
            <a:off x="2464920" y="873252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96" name="Picture 9" descr=""/>
          <p:cNvPicPr/>
          <p:nvPr/>
        </p:nvPicPr>
        <p:blipFill>
          <a:blip r:embed="rId6"/>
          <a:stretch/>
        </p:blipFill>
        <p:spPr>
          <a:xfrm>
            <a:off x="1418040" y="1137240"/>
            <a:ext cx="7128000" cy="4114440"/>
          </a:xfrm>
          <a:prstGeom prst="rect">
            <a:avLst/>
          </a:prstGeom>
          <a:ln w="0">
            <a:noFill/>
          </a:ln>
        </p:spPr>
      </p:pic>
      <p:pic>
        <p:nvPicPr>
          <p:cNvPr id="97" name="Picture 10" descr=""/>
          <p:cNvPicPr/>
          <p:nvPr/>
        </p:nvPicPr>
        <p:blipFill>
          <a:blip r:embed="rId7"/>
          <a:stretch/>
        </p:blipFill>
        <p:spPr>
          <a:xfrm>
            <a:off x="9720720" y="1137240"/>
            <a:ext cx="7157160" cy="4114440"/>
          </a:xfrm>
          <a:prstGeom prst="rect">
            <a:avLst/>
          </a:prstGeom>
          <a:ln w="0">
            <a:noFill/>
          </a:ln>
        </p:spPr>
      </p:pic>
      <p:sp>
        <p:nvSpPr>
          <p:cNvPr id="98" name="CustomShape 3"/>
          <p:cNvSpPr/>
          <p:nvPr/>
        </p:nvSpPr>
        <p:spPr>
          <a:xfrm>
            <a:off x="1418040" y="5855040"/>
            <a:ext cx="6953400" cy="2516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4955"/>
              </a:lnSpc>
            </a:pPr>
            <a:r>
              <a:rPr b="0" lang="en-US" sz="3309" spc="32" strike="noStrike">
                <a:solidFill>
                  <a:srgbClr val="ffffff"/>
                </a:solidFill>
                <a:latin typeface="Comfortaa Light"/>
              </a:rPr>
              <a:t>Если введённая карта существует, то приложение укажет банк или компанию, которой она принадлежит.</a:t>
            </a:r>
            <a:endParaRPr b="0" lang="ru-RU" sz="3309" spc="-1" strike="noStrike">
              <a:latin typeface="Arial"/>
            </a:endParaRPr>
          </a:p>
        </p:txBody>
      </p:sp>
      <p:sp>
        <p:nvSpPr>
          <p:cNvPr id="99" name="CustomShape 4"/>
          <p:cNvSpPr/>
          <p:nvPr/>
        </p:nvSpPr>
        <p:spPr>
          <a:xfrm>
            <a:off x="9720720" y="6477840"/>
            <a:ext cx="6953400" cy="125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4955"/>
              </a:lnSpc>
            </a:pPr>
            <a:r>
              <a:rPr b="0" lang="en-US" sz="3309" spc="32" strike="noStrike">
                <a:solidFill>
                  <a:srgbClr val="ffffff"/>
                </a:solidFill>
                <a:latin typeface="Comfortaa Light"/>
              </a:rPr>
              <a:t>В противном случае будет показан красный значок.</a:t>
            </a:r>
            <a:endParaRPr b="0" lang="ru-RU" sz="3309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"/>
          <p:cNvPicPr/>
          <p:nvPr/>
        </p:nvPicPr>
        <p:blipFill>
          <a:blip r:embed="rId1">
            <a:alphaModFix amt="42000"/>
          </a:blip>
          <a:stretch/>
        </p:blipFill>
        <p:spPr>
          <a:xfrm rot="13864200">
            <a:off x="14568480" y="-2132640"/>
            <a:ext cx="5205600" cy="5205600"/>
          </a:xfrm>
          <a:prstGeom prst="rect">
            <a:avLst/>
          </a:prstGeom>
          <a:ln w="0">
            <a:noFill/>
          </a:ln>
        </p:spPr>
      </p:pic>
      <p:pic>
        <p:nvPicPr>
          <p:cNvPr id="101" name="Picture 3" descr=""/>
          <p:cNvPicPr/>
          <p:nvPr/>
        </p:nvPicPr>
        <p:blipFill>
          <a:blip r:embed="rId2">
            <a:alphaModFix amt="70000"/>
          </a:blip>
          <a:stretch/>
        </p:blipFill>
        <p:spPr>
          <a:xfrm rot="6898200">
            <a:off x="-1614240" y="7618320"/>
            <a:ext cx="5286600" cy="5286600"/>
          </a:xfrm>
          <a:prstGeom prst="rect">
            <a:avLst/>
          </a:prstGeom>
          <a:ln w="0">
            <a:noFill/>
          </a:ln>
        </p:spPr>
      </p:pic>
      <p:pic>
        <p:nvPicPr>
          <p:cNvPr id="102" name="Picture 4" descr=""/>
          <p:cNvPicPr/>
          <p:nvPr/>
        </p:nvPicPr>
        <p:blipFill>
          <a:blip r:embed="rId3">
            <a:alphaModFix amt="42000"/>
          </a:blip>
          <a:stretch/>
        </p:blipFill>
        <p:spPr>
          <a:xfrm rot="10534800">
            <a:off x="2322720" y="-3273480"/>
            <a:ext cx="5205600" cy="5205600"/>
          </a:xfrm>
          <a:prstGeom prst="rect">
            <a:avLst/>
          </a:prstGeom>
          <a:ln w="0">
            <a:noFill/>
          </a:ln>
        </p:spPr>
      </p:pic>
      <p:pic>
        <p:nvPicPr>
          <p:cNvPr id="103" name="Picture 5" descr=""/>
          <p:cNvPicPr/>
          <p:nvPr/>
        </p:nvPicPr>
        <p:blipFill>
          <a:blip r:embed="rId4">
            <a:alphaModFix amt="70000"/>
          </a:blip>
          <a:stretch/>
        </p:blipFill>
        <p:spPr>
          <a:xfrm>
            <a:off x="2518200" y="9258480"/>
            <a:ext cx="4046040" cy="4046040"/>
          </a:xfrm>
          <a:prstGeom prst="rect">
            <a:avLst/>
          </a:prstGeom>
          <a:ln w="0">
            <a:noFill/>
          </a:ln>
        </p:spPr>
      </p:pic>
      <p:pic>
        <p:nvPicPr>
          <p:cNvPr id="104" name="Picture 6" descr=""/>
          <p:cNvPicPr/>
          <p:nvPr/>
        </p:nvPicPr>
        <p:blipFill>
          <a:blip r:embed="rId5">
            <a:alphaModFix amt="70000"/>
          </a:blip>
          <a:stretch/>
        </p:blipFill>
        <p:spPr>
          <a:xfrm>
            <a:off x="-3017520" y="615600"/>
            <a:ext cx="4046040" cy="4046040"/>
          </a:xfrm>
          <a:prstGeom prst="rect">
            <a:avLst/>
          </a:prstGeom>
          <a:ln w="0">
            <a:noFill/>
          </a:ln>
        </p:spPr>
      </p:pic>
      <p:sp>
        <p:nvSpPr>
          <p:cNvPr id="105" name="CustomShape 1"/>
          <p:cNvSpPr/>
          <p:nvPr/>
        </p:nvSpPr>
        <p:spPr>
          <a:xfrm>
            <a:off x="2734920" y="2666880"/>
            <a:ext cx="4986360" cy="106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8399"/>
              </a:lnSpc>
            </a:pPr>
            <a:r>
              <a:rPr b="0" lang="en-US" sz="7000" spc="208" strike="noStrike">
                <a:solidFill>
                  <a:srgbClr val="15b5b0"/>
                </a:solidFill>
                <a:latin typeface="Comfortaa Light Bold"/>
              </a:rPr>
              <a:t>Плюсы</a:t>
            </a:r>
            <a:endParaRPr b="0" lang="ru-RU" sz="7000" spc="-1" strike="noStrike"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8639640" y="2009520"/>
            <a:ext cx="109440" cy="2410200"/>
          </a:xfrm>
          <a:prstGeom prst="rect">
            <a:avLst/>
          </a:prstGeom>
          <a:solidFill>
            <a:srgbClr val="15b5b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07" name="Group 3"/>
          <p:cNvGrpSpPr/>
          <p:nvPr/>
        </p:nvGrpSpPr>
        <p:grpSpPr>
          <a:xfrm>
            <a:off x="8497080" y="1927800"/>
            <a:ext cx="392760" cy="394560"/>
            <a:chOff x="8497080" y="1927800"/>
            <a:chExt cx="392760" cy="394560"/>
          </a:xfrm>
        </p:grpSpPr>
        <p:sp>
          <p:nvSpPr>
            <p:cNvPr id="108" name="CustomShape 4"/>
            <p:cNvSpPr/>
            <p:nvPr/>
          </p:nvSpPr>
          <p:spPr>
            <a:xfrm>
              <a:off x="8497080" y="1927800"/>
              <a:ext cx="392760" cy="394560"/>
            </a:xfrm>
            <a:custGeom>
              <a:avLst/>
              <a:gdLst/>
              <a:ah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5b5b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109" name="Group 5"/>
          <p:cNvGrpSpPr/>
          <p:nvPr/>
        </p:nvGrpSpPr>
        <p:grpSpPr>
          <a:xfrm>
            <a:off x="8497080" y="4420080"/>
            <a:ext cx="392760" cy="394560"/>
            <a:chOff x="8497080" y="4420080"/>
            <a:chExt cx="392760" cy="394560"/>
          </a:xfrm>
        </p:grpSpPr>
        <p:sp>
          <p:nvSpPr>
            <p:cNvPr id="110" name="CustomShape 6"/>
            <p:cNvSpPr/>
            <p:nvPr/>
          </p:nvSpPr>
          <p:spPr>
            <a:xfrm>
              <a:off x="8497080" y="4420080"/>
              <a:ext cx="392760" cy="394560"/>
            </a:xfrm>
            <a:custGeom>
              <a:avLst/>
              <a:gdLst/>
              <a:ah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5b5b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11" name="CustomShape 7"/>
          <p:cNvSpPr/>
          <p:nvPr/>
        </p:nvSpPr>
        <p:spPr>
          <a:xfrm>
            <a:off x="9415440" y="1813680"/>
            <a:ext cx="7333560" cy="132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5227"/>
              </a:lnSpc>
            </a:pPr>
            <a:r>
              <a:rPr b="0" lang="en-US" sz="3490" spc="32" strike="noStrike">
                <a:solidFill>
                  <a:srgbClr val="15b5b0"/>
                </a:solidFill>
                <a:latin typeface="Comfortaa Light"/>
              </a:rPr>
              <a:t>Приложение может работать без интернета.</a:t>
            </a:r>
            <a:endParaRPr b="0" lang="ru-RU" sz="3490" spc="-1" strike="noStrike">
              <a:latin typeface="Arial"/>
            </a:endParaRPr>
          </a:p>
        </p:txBody>
      </p:sp>
      <p:sp>
        <p:nvSpPr>
          <p:cNvPr id="112" name="CustomShape 8"/>
          <p:cNvSpPr/>
          <p:nvPr/>
        </p:nvSpPr>
        <p:spPr>
          <a:xfrm>
            <a:off x="9415440" y="4311720"/>
            <a:ext cx="7333560" cy="66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5227"/>
              </a:lnSpc>
            </a:pPr>
            <a:r>
              <a:rPr b="0" lang="en-US" sz="3490" spc="32" strike="noStrike">
                <a:solidFill>
                  <a:srgbClr val="15b5b0"/>
                </a:solidFill>
                <a:latin typeface="Comfortaa Light"/>
              </a:rPr>
              <a:t>Понятный и удобный дизайн.</a:t>
            </a:r>
            <a:endParaRPr b="0" lang="ru-RU" sz="3490" spc="-1" strike="noStrike">
              <a:latin typeface="Arial"/>
            </a:endParaRPr>
          </a:p>
        </p:txBody>
      </p:sp>
      <p:sp>
        <p:nvSpPr>
          <p:cNvPr id="113" name="CustomShape 9"/>
          <p:cNvSpPr/>
          <p:nvPr/>
        </p:nvSpPr>
        <p:spPr>
          <a:xfrm>
            <a:off x="1843920" y="6817680"/>
            <a:ext cx="5394240" cy="103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8155"/>
              </a:lnSpc>
            </a:pPr>
            <a:r>
              <a:rPr b="0" lang="en-US" sz="6800" spc="202" strike="noStrike">
                <a:solidFill>
                  <a:srgbClr val="15b5b0"/>
                </a:solidFill>
                <a:latin typeface="Comfortaa Light Bold"/>
              </a:rPr>
              <a:t>Недочёты</a:t>
            </a:r>
            <a:endParaRPr b="0" lang="ru-RU" sz="6800" spc="-1" strike="noStrike">
              <a:latin typeface="Arial"/>
            </a:endParaRPr>
          </a:p>
        </p:txBody>
      </p:sp>
      <p:grpSp>
        <p:nvGrpSpPr>
          <p:cNvPr id="114" name="Group 10"/>
          <p:cNvGrpSpPr/>
          <p:nvPr/>
        </p:nvGrpSpPr>
        <p:grpSpPr>
          <a:xfrm>
            <a:off x="8443080" y="7152840"/>
            <a:ext cx="392760" cy="394560"/>
            <a:chOff x="8443080" y="7152840"/>
            <a:chExt cx="392760" cy="394560"/>
          </a:xfrm>
        </p:grpSpPr>
        <p:sp>
          <p:nvSpPr>
            <p:cNvPr id="115" name="CustomShape 11"/>
            <p:cNvSpPr/>
            <p:nvPr/>
          </p:nvSpPr>
          <p:spPr>
            <a:xfrm>
              <a:off x="8443080" y="7152840"/>
              <a:ext cx="392760" cy="394560"/>
            </a:xfrm>
            <a:custGeom>
              <a:avLst/>
              <a:gdLst/>
              <a:ah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5b5b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16" name="CustomShape 12"/>
          <p:cNvSpPr/>
          <p:nvPr/>
        </p:nvSpPr>
        <p:spPr>
          <a:xfrm>
            <a:off x="9415440" y="7038360"/>
            <a:ext cx="7843680" cy="199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5227"/>
              </a:lnSpc>
            </a:pPr>
            <a:r>
              <a:rPr b="0" lang="en-US" sz="3490" spc="32" strike="noStrike">
                <a:solidFill>
                  <a:srgbClr val="15b5b0"/>
                </a:solidFill>
                <a:latin typeface="Comfortaa Light"/>
              </a:rPr>
              <a:t>Пока доступно только в виде приложения для стационарных компьютеров.</a:t>
            </a:r>
            <a:endParaRPr b="0" lang="ru-RU" sz="349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"/>
          <p:cNvGrpSpPr/>
          <p:nvPr/>
        </p:nvGrpSpPr>
        <p:grpSpPr>
          <a:xfrm>
            <a:off x="541800" y="420120"/>
            <a:ext cx="17204400" cy="9446040"/>
            <a:chOff x="541800" y="420120"/>
            <a:chExt cx="17204400" cy="9446040"/>
          </a:xfrm>
        </p:grpSpPr>
        <p:sp>
          <p:nvSpPr>
            <p:cNvPr id="118" name="CustomShape 2"/>
            <p:cNvSpPr/>
            <p:nvPr/>
          </p:nvSpPr>
          <p:spPr>
            <a:xfrm>
              <a:off x="541800" y="420120"/>
              <a:ext cx="17204400" cy="9446040"/>
            </a:xfrm>
            <a:custGeom>
              <a:avLst/>
              <a:gdLst/>
              <a:ahLst/>
              <a:rect l="l" t="t" r="r" b="b"/>
              <a:pathLst>
                <a:path w="4001153" h="2196909">
                  <a:moveTo>
                    <a:pt x="3876693" y="2196909"/>
                  </a:moveTo>
                  <a:lnTo>
                    <a:pt x="124460" y="2196909"/>
                  </a:lnTo>
                  <a:cubicBezTo>
                    <a:pt x="55880" y="2196909"/>
                    <a:pt x="0" y="2141029"/>
                    <a:pt x="0" y="207244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76693" y="0"/>
                  </a:lnTo>
                  <a:cubicBezTo>
                    <a:pt x="3945273" y="0"/>
                    <a:pt x="4001153" y="55880"/>
                    <a:pt x="4001153" y="124460"/>
                  </a:cubicBezTo>
                  <a:lnTo>
                    <a:pt x="4001153" y="2072449"/>
                  </a:lnTo>
                  <a:cubicBezTo>
                    <a:pt x="4001153" y="2141029"/>
                    <a:pt x="3945273" y="2196909"/>
                    <a:pt x="3876693" y="2196909"/>
                  </a:cubicBezTo>
                  <a:close/>
                </a:path>
              </a:pathLst>
            </a:custGeom>
            <a:solidFill>
              <a:srgbClr val="15b5b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pic>
        <p:nvPicPr>
          <p:cNvPr id="119" name="Picture 4" descr=""/>
          <p:cNvPicPr/>
          <p:nvPr/>
        </p:nvPicPr>
        <p:blipFill>
          <a:blip r:embed="rId1">
            <a:alphaModFix amt="73000"/>
          </a:blip>
          <a:stretch/>
        </p:blipFill>
        <p:spPr>
          <a:xfrm>
            <a:off x="14185080" y="-1267560"/>
            <a:ext cx="5367600" cy="5367600"/>
          </a:xfrm>
          <a:prstGeom prst="rect">
            <a:avLst/>
          </a:prstGeom>
          <a:ln w="0">
            <a:noFill/>
          </a:ln>
        </p:spPr>
      </p:pic>
      <p:pic>
        <p:nvPicPr>
          <p:cNvPr id="120" name="Picture 5" descr=""/>
          <p:cNvPicPr/>
          <p:nvPr/>
        </p:nvPicPr>
        <p:blipFill>
          <a:blip r:embed="rId2">
            <a:alphaModFix amt="73000"/>
          </a:blip>
          <a:stretch/>
        </p:blipFill>
        <p:spPr>
          <a:xfrm>
            <a:off x="8817120" y="7365600"/>
            <a:ext cx="5367600" cy="5367600"/>
          </a:xfrm>
          <a:prstGeom prst="rect">
            <a:avLst/>
          </a:prstGeom>
          <a:ln w="0">
            <a:noFill/>
          </a:ln>
        </p:spPr>
      </p:pic>
      <p:pic>
        <p:nvPicPr>
          <p:cNvPr id="121" name="Picture 6" descr=""/>
          <p:cNvPicPr/>
          <p:nvPr/>
        </p:nvPicPr>
        <p:blipFill>
          <a:blip r:embed="rId3"/>
          <a:stretch/>
        </p:blipFill>
        <p:spPr>
          <a:xfrm>
            <a:off x="11751120" y="5848920"/>
            <a:ext cx="3408840" cy="3408840"/>
          </a:xfrm>
          <a:prstGeom prst="rect">
            <a:avLst/>
          </a:prstGeom>
          <a:ln w="0">
            <a:noFill/>
          </a:ln>
        </p:spPr>
      </p:pic>
      <p:pic>
        <p:nvPicPr>
          <p:cNvPr id="122" name="Picture 7" descr=""/>
          <p:cNvPicPr/>
          <p:nvPr/>
        </p:nvPicPr>
        <p:blipFill>
          <a:blip r:embed="rId4"/>
          <a:stretch/>
        </p:blipFill>
        <p:spPr>
          <a:xfrm>
            <a:off x="16448040" y="2439720"/>
            <a:ext cx="3408840" cy="3408840"/>
          </a:xfrm>
          <a:prstGeom prst="rect">
            <a:avLst/>
          </a:prstGeom>
          <a:ln w="0">
            <a:noFill/>
          </a:ln>
        </p:spPr>
      </p:pic>
      <p:sp>
        <p:nvSpPr>
          <p:cNvPr id="123" name="CustomShape 3"/>
          <p:cNvSpPr/>
          <p:nvPr/>
        </p:nvSpPr>
        <p:spPr>
          <a:xfrm>
            <a:off x="1437120" y="1009800"/>
            <a:ext cx="10766880" cy="282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spAutoFit/>
          </a:bodyPr>
          <a:p>
            <a:pPr>
              <a:lnSpc>
                <a:spcPts val="11129"/>
              </a:lnSpc>
            </a:pPr>
            <a:r>
              <a:rPr b="0" lang="en-US" sz="9280" spc="-92" strike="noStrike">
                <a:solidFill>
                  <a:srgbClr val="ffffff"/>
                </a:solidFill>
                <a:latin typeface="Comfortaa Light Bold"/>
              </a:rPr>
              <a:t>Спасибо за внимание!</a:t>
            </a:r>
            <a:endParaRPr b="0" lang="ru-RU" sz="928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Application>LibreOffice/7.0.1.2$Windows_x86 LibreOffice_project/7cbcfc562f6eb6708b5ff7d7397325de9e764452</Applicat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:creator/>
  <dc:description/>
  <dc:language>ru-RU</dc:language>
  <cp:lastModifiedBy/>
  <dcterms:modified xsi:type="dcterms:W3CDTF">2021-06-01T00:51:40Z</dcterms:modified>
  <cp:revision>2</cp:revision>
  <dc:subject/>
  <dc:title>Валидность Банковских Карт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0</vt:i4>
  </property>
</Properties>
</file>