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82" r:id="rId6"/>
    <p:sldId id="261" r:id="rId7"/>
    <p:sldId id="262" r:id="rId8"/>
    <p:sldId id="263" r:id="rId9"/>
    <p:sldId id="264" r:id="rId10"/>
    <p:sldId id="265" r:id="rId11"/>
    <p:sldId id="266" r:id="rId12"/>
    <p:sldId id="270" r:id="rId13"/>
    <p:sldId id="267" r:id="rId14"/>
    <p:sldId id="271" r:id="rId15"/>
    <p:sldId id="268" r:id="rId16"/>
    <p:sldId id="273" r:id="rId17"/>
    <p:sldId id="278" r:id="rId18"/>
    <p:sldId id="272" r:id="rId19"/>
    <p:sldId id="275" r:id="rId20"/>
    <p:sldId id="277" r:id="rId21"/>
    <p:sldId id="269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464DD-D48D-4B50-A169-EA0A54642B1F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98741-DF5E-479A-9DC2-7F0B4F540A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464DD-D48D-4B50-A169-EA0A54642B1F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98741-DF5E-479A-9DC2-7F0B4F540A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464DD-D48D-4B50-A169-EA0A54642B1F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98741-DF5E-479A-9DC2-7F0B4F540A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464DD-D48D-4B50-A169-EA0A54642B1F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98741-DF5E-479A-9DC2-7F0B4F540A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464DD-D48D-4B50-A169-EA0A54642B1F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98741-DF5E-479A-9DC2-7F0B4F540A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464DD-D48D-4B50-A169-EA0A54642B1F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98741-DF5E-479A-9DC2-7F0B4F540A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464DD-D48D-4B50-A169-EA0A54642B1F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98741-DF5E-479A-9DC2-7F0B4F540A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464DD-D48D-4B50-A169-EA0A54642B1F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98741-DF5E-479A-9DC2-7F0B4F540A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464DD-D48D-4B50-A169-EA0A54642B1F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98741-DF5E-479A-9DC2-7F0B4F540A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464DD-D48D-4B50-A169-EA0A54642B1F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98741-DF5E-479A-9DC2-7F0B4F540A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464DD-D48D-4B50-A169-EA0A54642B1F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98741-DF5E-479A-9DC2-7F0B4F540A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C464DD-D48D-4B50-A169-EA0A54642B1F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698741-DF5E-479A-9DC2-7F0B4F540A0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52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Загадку эту отгадать совсем не сложно!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Меня с наречием порою спутать можно,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Но помните, чтобы вопрос вас не подвёл,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Я по значению похожа на глагол.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Страница  «Орфографическая»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1435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(Не)прочитанное письмо,</a:t>
            </a:r>
          </a:p>
          <a:p>
            <a:pPr>
              <a:buNone/>
            </a:pP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(не)расколов ореха,</a:t>
            </a:r>
          </a:p>
          <a:p>
            <a:pPr>
              <a:buNone/>
            </a:pP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задача (не)решена,</a:t>
            </a:r>
          </a:p>
          <a:p>
            <a:pPr>
              <a:buNone/>
            </a:pP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(не)отведавший мёда,</a:t>
            </a:r>
          </a:p>
          <a:p>
            <a:pPr>
              <a:buNone/>
            </a:pP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(не)сомкнув глаз,</a:t>
            </a:r>
          </a:p>
          <a:p>
            <a:pPr>
              <a:buNone/>
            </a:pP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(не) думая о погоде,</a:t>
            </a:r>
          </a:p>
          <a:p>
            <a:pPr>
              <a:buNone/>
            </a:pP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(не)</a:t>
            </a:r>
            <a:r>
              <a:rPr lang="ru-RU" sz="3000" b="1" dirty="0" err="1" smtClean="0">
                <a:latin typeface="Times New Roman" pitchFamily="18" charset="0"/>
                <a:cs typeface="Times New Roman" pitchFamily="18" charset="0"/>
              </a:rPr>
              <a:t>взлюбив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человека,</a:t>
            </a:r>
          </a:p>
          <a:p>
            <a:pPr>
              <a:buNone/>
            </a:pP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(не)взирая на усталость,</a:t>
            </a:r>
          </a:p>
          <a:p>
            <a:pPr>
              <a:buNone/>
            </a:pP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(не)</a:t>
            </a:r>
            <a:r>
              <a:rPr lang="ru-RU" sz="3000" b="1" dirty="0" err="1" smtClean="0">
                <a:latin typeface="Times New Roman" pitchFamily="18" charset="0"/>
                <a:cs typeface="Times New Roman" pitchFamily="18" charset="0"/>
              </a:rPr>
              <a:t>доумевающий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собеседник.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Страница </a:t>
            </a:r>
            <a:r>
              <a:rPr lang="ru-RU" b="1" dirty="0" smtClean="0"/>
              <a:t> 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«Пунктуационная».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000660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Лебеди плавали не замечая меня.</a:t>
            </a:r>
          </a:p>
          <a:p>
            <a:pPr lvl="0">
              <a:buNone/>
            </a:pP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Изогнув длинные шеи птицы поднимаются вверх.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Белые гуси с  звонкими  криками распустив крылья  и  шумно бороздя воду  тяжело шарахнулись в тростники.</a:t>
            </a: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Работать не покладая рук.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39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1026" name="Picture 2" descr="C:\Users\Asus\Desktop\slide-1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8358246" cy="61436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Страница «Морфологическая»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000660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i="1" dirty="0" smtClean="0"/>
          </a:p>
          <a:p>
            <a:pPr marL="514350" indent="-514350">
              <a:buAutoNum type="arabicParenR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Зима, лениво обходя кругом, обсыпает ветки новым серебром.</a:t>
            </a:r>
          </a:p>
          <a:p>
            <a:pPr marL="514350" indent="-514350">
              <a:buAutoNum type="arabicParenR"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2) Отражаясь, березы ломались в пруду.</a:t>
            </a: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3) А месяц будет плыть и плыть, роняя весла по озерам.</a:t>
            </a:r>
          </a:p>
          <a:p>
            <a:pPr>
              <a:buNone/>
            </a:pPr>
            <a:r>
              <a:rPr lang="ru-RU" i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Страница «Синтаксическая»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От реки шёл туман,  окутывая прибрежные кусты.</a:t>
            </a:r>
            <a:r>
              <a:rPr lang="ru-RU" dirty="0" smtClean="0"/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796908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Страница «Речевая»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000660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 Приехав в деревню,  весь сад был в снегу.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 Возвращаясь домой,  начался снег.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 Выйдя на улицу, ему стало холодно.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 Возвращаясь из школы, меня застала гроза.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540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786478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 algn="just">
              <a:buNone/>
            </a:pPr>
            <a:r>
              <a:rPr lang="ru-RU" dirty="0" smtClean="0"/>
              <a:t>  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Деепричастия и деепричастные обороты являются принадлежностью в основном книжной речи. Несомненное их преимущество… заключается в их краткости и динамичности. Им присуща также большая выразительность.                    </a:t>
            </a:r>
          </a:p>
          <a:p>
            <a:pPr algn="r">
              <a:buNone/>
            </a:pPr>
            <a:r>
              <a:rPr lang="ru-RU" dirty="0" smtClean="0"/>
              <a:t>                                                                                                                              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Д.Э.Розенталь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14290"/>
            <a:ext cx="8229600" cy="603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429420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                         </a:t>
            </a:r>
          </a:p>
          <a:p>
            <a:pPr>
              <a:buNone/>
            </a:pP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</a:t>
            </a: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Роберт </a:t>
            </a:r>
            <a:r>
              <a:rPr lang="ru-RU" sz="3800" b="1" i="1" dirty="0" err="1" smtClean="0">
                <a:latin typeface="Times New Roman" pitchFamily="18" charset="0"/>
                <a:cs typeface="Times New Roman" pitchFamily="18" charset="0"/>
              </a:rPr>
              <a:t>Саути</a:t>
            </a: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3800" b="1" i="1" dirty="0" err="1" smtClean="0">
                <a:latin typeface="Times New Roman" pitchFamily="18" charset="0"/>
                <a:cs typeface="Times New Roman" pitchFamily="18" charset="0"/>
              </a:rPr>
              <a:t>Лодорский</a:t>
            </a: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 водопад».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Кипя,</a:t>
            </a:r>
          </a:p>
          <a:p>
            <a:pPr>
              <a:buNone/>
            </a:pP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Шипя,</a:t>
            </a:r>
          </a:p>
          <a:p>
            <a:pPr>
              <a:buNone/>
            </a:pP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Журча</a:t>
            </a:r>
          </a:p>
          <a:p>
            <a:pPr>
              <a:buNone/>
            </a:pP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Ворча,</a:t>
            </a:r>
          </a:p>
          <a:p>
            <a:pPr>
              <a:buNone/>
            </a:pP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Струясь,</a:t>
            </a:r>
          </a:p>
          <a:p>
            <a:pPr>
              <a:buNone/>
            </a:pP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Крутясь,</a:t>
            </a:r>
          </a:p>
          <a:p>
            <a:pPr>
              <a:buNone/>
            </a:pP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Сливаясь,</a:t>
            </a:r>
          </a:p>
          <a:p>
            <a:pPr>
              <a:buNone/>
            </a:pP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Вздымаясь,</a:t>
            </a:r>
          </a:p>
          <a:p>
            <a:pPr>
              <a:buNone/>
            </a:pP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Мелькая, шурша,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Резвясь и спеша,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Скользя, обнимаясь,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Делясь и встречаясь,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Ласкаясь, бунтуя, летя,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Играя, дробясь, шелестя,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Блистая, взлетая, шатаясь,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Сплетаясь, звеня, клокоча,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Взрываясь, вертясь, грохоча,</a:t>
            </a:r>
          </a:p>
          <a:p>
            <a:pPr>
              <a:buNone/>
            </a:pP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Морщинясь, волнуясь, катаясь,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Бросаясь, меняясь, воркуя, шумя,</a:t>
            </a:r>
          </a:p>
          <a:p>
            <a:pPr>
              <a:buNone/>
            </a:pP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Взметаясь и пенясь, ликуя, гремя,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Дрожа, разливаясь, смеясь и болтая,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Катясь, извиваясь, стремясь, вырастая,</a:t>
            </a:r>
          </a:p>
          <a:p>
            <a:pPr>
              <a:buNone/>
            </a:pP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Вперёд убегая в свободолюбивом задоре,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Так падают бурные воды в сверкающем, быстром </a:t>
            </a:r>
            <a:r>
              <a:rPr lang="ru-RU" sz="3800" b="1" i="1" dirty="0" err="1" smtClean="0">
                <a:latin typeface="Times New Roman" pitchFamily="18" charset="0"/>
                <a:cs typeface="Times New Roman" pitchFamily="18" charset="0"/>
              </a:rPr>
              <a:t>Лодоре</a:t>
            </a: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52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2050" name="Picture 2" descr="C:\Users\Asus\Desktop\slide-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0"/>
            <a:ext cx="8572560" cy="6643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5121"/>
            <a:ext cx="8568952" cy="6924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Телеграмма» </a:t>
            </a:r>
          </a:p>
          <a:p>
            <a:pPr algn="ctr"/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написать самое важное, что уяснил с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урока, и отправить с пожеланиями соседу по парте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(обменяться).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Деепричастие: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_____________________часть речи;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совмещает признаки ____________ и _____________;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(не)? Изменяется;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предложении является _____________________;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ывает __________________ и ___________________вида;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пишется ______________;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еепричастие с зависимым словом – это _______________;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еепричастие и деепричастный оборот на письме выделяется ____________;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преимущество деепричастных оборотов – _____________, ______________,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__________________.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1276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68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Обобщение и систематизация знаний по теме 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«Деепричастие»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8449" y="260648"/>
            <a:ext cx="8424936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Деепричастие: </a:t>
            </a:r>
            <a:endParaRPr lang="ru-RU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особая форма глагола;</a:t>
            </a: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совмещает признаки глаголов и наречий;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изменяется;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предложении бывает обстоятельством;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бывает совершенного и несовершенного вида;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пишется раздельно;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еепричастие с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зависимым словом – это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деепричастный оборот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еепричастие и деепричастный оборот на письме выделяются запятыми;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преимущество деепричастных оборотов – краткость, динамичность, выразительность.</a:t>
            </a:r>
          </a:p>
        </p:txBody>
      </p:sp>
    </p:spTree>
    <p:extLst>
      <p:ext uri="{BB962C8B-B14F-4D97-AF65-F5344CB8AC3E}">
        <p14:creationId xmlns:p14="http://schemas.microsoft.com/office/powerpoint/2010/main" xmlns="" val="510429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000792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pPr marL="1143000" indent="-1143000">
              <a:buNone/>
            </a:pP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1. На уроке я работал                              </a:t>
            </a:r>
            <a:r>
              <a:rPr lang="ru-RU" sz="6400" b="1" i="1" dirty="0" smtClean="0">
                <a:latin typeface="Times New Roman" pitchFamily="18" charset="0"/>
                <a:cs typeface="Times New Roman" pitchFamily="18" charset="0"/>
              </a:rPr>
              <a:t>активно / пассивно</a:t>
            </a:r>
          </a:p>
          <a:p>
            <a:pPr marL="1143000" indent="-1143000">
              <a:buAutoNum type="arabicPeriod"/>
            </a:pPr>
            <a:endParaRPr lang="ru-RU" sz="6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2. Своей работой на уроке я                   </a:t>
            </a:r>
            <a:r>
              <a:rPr lang="ru-RU" sz="6400" b="1" i="1" dirty="0" smtClean="0">
                <a:latin typeface="Times New Roman" pitchFamily="18" charset="0"/>
                <a:cs typeface="Times New Roman" pitchFamily="18" charset="0"/>
              </a:rPr>
              <a:t>доволен / не доволен</a:t>
            </a:r>
          </a:p>
          <a:p>
            <a:pPr>
              <a:buNone/>
            </a:pPr>
            <a:endParaRPr lang="ru-RU" sz="6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3. Урок для меня показался                    </a:t>
            </a:r>
            <a:r>
              <a:rPr lang="ru-RU" sz="6400" b="1" i="1" dirty="0" smtClean="0">
                <a:latin typeface="Times New Roman" pitchFamily="18" charset="0"/>
                <a:cs typeface="Times New Roman" pitchFamily="18" charset="0"/>
              </a:rPr>
              <a:t>коротким / длинным</a:t>
            </a:r>
          </a:p>
          <a:p>
            <a:pPr>
              <a:buNone/>
            </a:pPr>
            <a:endParaRPr lang="ru-RU" sz="6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4. За урок я                                               </a:t>
            </a:r>
            <a:r>
              <a:rPr lang="ru-RU" sz="6400" b="1" i="1" dirty="0" smtClean="0">
                <a:latin typeface="Times New Roman" pitchFamily="18" charset="0"/>
                <a:cs typeface="Times New Roman" pitchFamily="18" charset="0"/>
              </a:rPr>
              <a:t>не устал / </a:t>
            </a:r>
            <a:r>
              <a:rPr lang="ru-RU" sz="6400" b="1" i="1" dirty="0" err="1" smtClean="0">
                <a:latin typeface="Times New Roman" pitchFamily="18" charset="0"/>
                <a:cs typeface="Times New Roman" pitchFamily="18" charset="0"/>
              </a:rPr>
              <a:t>устал</a:t>
            </a:r>
            <a:endParaRPr lang="ru-RU" sz="64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6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5. Мое настроение                                   </a:t>
            </a:r>
            <a:r>
              <a:rPr lang="ru-RU" sz="6400" b="1" i="1" dirty="0" smtClean="0">
                <a:latin typeface="Times New Roman" pitchFamily="18" charset="0"/>
                <a:cs typeface="Times New Roman" pitchFamily="18" charset="0"/>
              </a:rPr>
              <a:t>стало лучше / стало хуже</a:t>
            </a:r>
          </a:p>
          <a:p>
            <a:pPr>
              <a:buNone/>
            </a:pPr>
            <a:endParaRPr lang="ru-RU" sz="6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6. Материал урока мне был                     </a:t>
            </a:r>
            <a:r>
              <a:rPr lang="ru-RU" sz="6400" b="1" i="1" dirty="0" smtClean="0">
                <a:latin typeface="Times New Roman" pitchFamily="18" charset="0"/>
                <a:cs typeface="Times New Roman" pitchFamily="18" charset="0"/>
              </a:rPr>
              <a:t>понятен / не понятен</a:t>
            </a:r>
            <a:endParaRPr lang="ru-RU" sz="6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                                                                   </a:t>
            </a:r>
            <a:r>
              <a:rPr lang="ru-RU" sz="6400" b="1" i="1" dirty="0" smtClean="0">
                <a:latin typeface="Times New Roman" pitchFamily="18" charset="0"/>
                <a:cs typeface="Times New Roman" pitchFamily="18" charset="0"/>
              </a:rPr>
              <a:t>полезен / бесполезен</a:t>
            </a:r>
          </a:p>
          <a:p>
            <a:pPr>
              <a:buNone/>
            </a:pPr>
            <a:r>
              <a:rPr lang="ru-RU" sz="6400" b="1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интересен / скучен</a:t>
            </a:r>
          </a:p>
          <a:p>
            <a:pPr>
              <a:buNone/>
            </a:pPr>
            <a:endParaRPr lang="ru-RU" sz="64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7. Свои знания по теме урока я оцениваю на </a:t>
            </a:r>
            <a:r>
              <a:rPr lang="ru-RU" sz="6400" b="1" i="1" dirty="0" smtClean="0">
                <a:latin typeface="Times New Roman" pitchFamily="18" charset="0"/>
                <a:cs typeface="Times New Roman" pitchFamily="18" charset="0"/>
              </a:rPr>
              <a:t>отлично/хорошо/удовлетворительно</a:t>
            </a:r>
            <a:endParaRPr lang="ru-RU" sz="6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39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785794"/>
            <a:ext cx="8229600" cy="5572164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Знать</a:t>
            </a: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Определение деепричастия.</a:t>
            </a:r>
          </a:p>
          <a:p>
            <a:pPr>
              <a:buNone/>
            </a:pP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Правило постановки знаков препинания при деепричастном обороте.</a:t>
            </a:r>
          </a:p>
          <a:p>
            <a:pPr>
              <a:buNone/>
            </a:pP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Правописание НЕ с деепричастиями.</a:t>
            </a:r>
          </a:p>
          <a:p>
            <a:pPr>
              <a:buNone/>
            </a:pP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 Уметь</a:t>
            </a: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Ставить знаки препинания в предложениях с деепричастием и деепричастным оборотом.</a:t>
            </a:r>
          </a:p>
          <a:p>
            <a:pPr>
              <a:buNone/>
            </a:pP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Объяснять правописание НЕ с деепричастиями.</a:t>
            </a:r>
          </a:p>
          <a:p>
            <a:pPr>
              <a:buNone/>
            </a:pP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Отличать причастные и деепричастные обороты.</a:t>
            </a:r>
          </a:p>
          <a:p>
            <a:pPr>
              <a:buNone/>
            </a:pP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Использовать в речи деепричастия.</a:t>
            </a:r>
          </a:p>
          <a:p>
            <a:pPr>
              <a:buNone/>
            </a:pP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 5.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Исправлять грамматические ошибки при употреблении деепричастного оборота.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642942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Страница «Биографическая»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357850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                 </a:t>
            </a:r>
          </a:p>
          <a:p>
            <a:pPr>
              <a:buNone/>
            </a:pPr>
            <a:r>
              <a:rPr lang="ru-RU" b="1" dirty="0" smtClean="0"/>
              <a:t>              «Корзина вопросов»</a:t>
            </a:r>
            <a:r>
              <a:rPr lang="ru-RU" dirty="0" smtClean="0"/>
              <a:t>.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3600" b="1" dirty="0" smtClean="0"/>
              <a:t>  «Я знаю, что….»</a:t>
            </a:r>
            <a:endParaRPr lang="ru-RU" sz="36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АВТОБИОГРАФИЯ ДЕЕПРИЧАСТИЯ</a:t>
            </a:r>
            <a:r>
              <a:rPr lang="ru-RU" b="1" dirty="0" smtClean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286412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Я, деепричастие, _________________________, происхожу из семьи</a:t>
            </a:r>
          </a:p>
          <a:p>
            <a:pPr algn="just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___________________ и __________. Мой отец (______________________) оставил</a:t>
            </a:r>
          </a:p>
          <a:p>
            <a:pPr algn="just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мне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____________________значение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just">
              <a:buNone/>
            </a:pP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_______________________________и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_______________________________вид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Мать (____________________________) оставила в наследство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вопросы:__________?_______________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?,  свою синтаксическую роль (___________________________), научив не изменяться   ни в каких обстоятельствах.</a:t>
            </a: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Страница «Словообразовательная»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072098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Найдите и выпишите только суффиксы деепричастий.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вш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-/-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-, -я-, -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ущ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-/-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ющ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-, -т-, -а-, -ем-/-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ом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-, -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ащ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-/-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ящ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-, -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нн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-, -им-, -вши-, -в-, -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ши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-, -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енн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Найдите и выпишите деепричастия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/>
          <a:lstStyle/>
          <a:p>
            <a:endParaRPr lang="ru-RU" b="1" dirty="0" smtClean="0"/>
          </a:p>
          <a:p>
            <a:pPr>
              <a:buNone/>
            </a:pPr>
            <a:r>
              <a:rPr lang="ru-RU" b="1" dirty="0" smtClean="0"/>
              <a:t>     Играют, дрожит, рассыпается, звеня, волнующий, рисует, набегавшись, прочитав, узнаваемый, зеленеющая.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Образовать деепричастия от глаголов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Несовершенного вида: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играть, любить, сочувствовать, подниматься, запирать.</a:t>
            </a:r>
          </a:p>
          <a:p>
            <a:pPr lvl="0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Совершенного вида: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положить, понять, прочитать, запереть, выкрасить.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Взаимопроверка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214974"/>
          </a:xfrm>
        </p:spPr>
        <p:txBody>
          <a:bodyPr/>
          <a:lstStyle/>
          <a:p>
            <a:pPr>
              <a:buNone/>
            </a:pPr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Несовершенный вид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smtClean="0"/>
              <a:t>играть – играя; любить – любя; сочувствовать – сочувствуя; подниматься – поднимаясь; запирать – запирая.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Совершенный вид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smtClean="0"/>
              <a:t>положить – положив; понять – поняв; прочитать – прочитав; запереть – заперев, выкрасить – выкрасив.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</TotalTime>
  <Words>796</Words>
  <Application>Microsoft Office PowerPoint</Application>
  <PresentationFormat>Экран (4:3)</PresentationFormat>
  <Paragraphs>144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Страница «Биографическая»</vt:lpstr>
      <vt:lpstr> АВТОБИОГРАФИЯ ДЕЕПРИЧАСТИЯ. </vt:lpstr>
      <vt:lpstr>Страница «Словообразовательная»</vt:lpstr>
      <vt:lpstr>Найдите и выпишите деепричастия. </vt:lpstr>
      <vt:lpstr>Образовать деепричастия от глаголов</vt:lpstr>
      <vt:lpstr>Взаимопроверка  </vt:lpstr>
      <vt:lpstr>Страница  «Орфографическая»</vt:lpstr>
      <vt:lpstr> Страница  «Пунктуационная». </vt:lpstr>
      <vt:lpstr>Слайд 12</vt:lpstr>
      <vt:lpstr>Страница «Морфологическая»</vt:lpstr>
      <vt:lpstr>Страница «Синтаксическая»</vt:lpstr>
      <vt:lpstr> Страница «Речевая» 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Asus</dc:creator>
  <cp:lastModifiedBy>Asus</cp:lastModifiedBy>
  <cp:revision>40</cp:revision>
  <dcterms:created xsi:type="dcterms:W3CDTF">2022-03-11T21:51:19Z</dcterms:created>
  <dcterms:modified xsi:type="dcterms:W3CDTF">2022-03-12T04:28:34Z</dcterms:modified>
</cp:coreProperties>
</file>