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2" r:id="rId3"/>
    <p:sldId id="273" r:id="rId4"/>
    <p:sldId id="257" r:id="rId5"/>
    <p:sldId id="258" r:id="rId6"/>
    <p:sldId id="259" r:id="rId7"/>
    <p:sldId id="260" r:id="rId8"/>
    <p:sldId id="268" r:id="rId9"/>
    <p:sldId id="270" r:id="rId10"/>
    <p:sldId id="266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3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B8697-91E2-43B1-9CAA-F1F5652B7C53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2A416-E745-4942-931E-60E78099D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B8697-91E2-43B1-9CAA-F1F5652B7C53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2A416-E745-4942-931E-60E78099D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B8697-91E2-43B1-9CAA-F1F5652B7C53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2A416-E745-4942-931E-60E78099D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40-81EC-43EA-9FCE-E50534B6EC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59A50-0968-4D5C-A9F9-8EA02DC0B2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40-81EC-43EA-9FCE-E50534B6EC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59A50-0968-4D5C-A9F9-8EA02DC0B2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40-81EC-43EA-9FCE-E50534B6EC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59A50-0968-4D5C-A9F9-8EA02DC0B2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40-81EC-43EA-9FCE-E50534B6EC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59A50-0968-4D5C-A9F9-8EA02DC0B2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40-81EC-43EA-9FCE-E50534B6EC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59A50-0968-4D5C-A9F9-8EA02DC0B2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40-81EC-43EA-9FCE-E50534B6EC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59A50-0968-4D5C-A9F9-8EA02DC0B2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40-81EC-43EA-9FCE-E50534B6EC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59A50-0968-4D5C-A9F9-8EA02DC0B2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40-81EC-43EA-9FCE-E50534B6EC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59A50-0968-4D5C-A9F9-8EA02DC0B2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B8697-91E2-43B1-9CAA-F1F5652B7C53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2A416-E745-4942-931E-60E78099D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40-81EC-43EA-9FCE-E50534B6EC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59A50-0968-4D5C-A9F9-8EA02DC0B2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40-81EC-43EA-9FCE-E50534B6EC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59A50-0968-4D5C-A9F9-8EA02DC0B2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40-81EC-43EA-9FCE-E50534B6EC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59A50-0968-4D5C-A9F9-8EA02DC0B2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B8697-91E2-43B1-9CAA-F1F5652B7C53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2A416-E745-4942-931E-60E78099D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B8697-91E2-43B1-9CAA-F1F5652B7C53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2A416-E745-4942-931E-60E78099D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B8697-91E2-43B1-9CAA-F1F5652B7C53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2A416-E745-4942-931E-60E78099D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B8697-91E2-43B1-9CAA-F1F5652B7C53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2A416-E745-4942-931E-60E78099D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B8697-91E2-43B1-9CAA-F1F5652B7C53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2A416-E745-4942-931E-60E78099D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B8697-91E2-43B1-9CAA-F1F5652B7C53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2A416-E745-4942-931E-60E78099D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B8697-91E2-43B1-9CAA-F1F5652B7C53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2A416-E745-4942-931E-60E78099D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B8697-91E2-43B1-9CAA-F1F5652B7C53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2A416-E745-4942-931E-60E78099D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40-81EC-43EA-9FCE-E50534B6EC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59A50-0968-4D5C-A9F9-8EA02DC0B2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Презентация к уроку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>
              <a:latin typeface="Comic Sans MS" pitchFamily="66" charset="0"/>
            </a:endParaRPr>
          </a:p>
          <a:p>
            <a:endParaRPr lang="ru-RU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b="1" i="1" dirty="0" smtClean="0">
                <a:latin typeface="Comic Sans MS" pitchFamily="66" charset="0"/>
              </a:rPr>
              <a:t>Слитное </a:t>
            </a:r>
            <a:r>
              <a:rPr lang="ru-RU" b="1" i="1" dirty="0" smtClean="0">
                <a:latin typeface="Comic Sans MS" pitchFamily="66" charset="0"/>
              </a:rPr>
              <a:t>и раздельное написание НЕ с  </a:t>
            </a:r>
            <a:endParaRPr lang="ru-RU" b="1" i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smtClean="0">
                <a:latin typeface="Comic Sans MS" pitchFamily="66" charset="0"/>
              </a:rPr>
              <a:t>    наречиями </a:t>
            </a:r>
            <a:r>
              <a:rPr lang="ru-RU" b="1" i="1" dirty="0" smtClean="0">
                <a:latin typeface="Comic Sans MS" pitchFamily="66" charset="0"/>
              </a:rPr>
              <a:t>на -о, -е.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Comic Sans MS" pitchFamily="66" charset="0"/>
              </a:rPr>
              <a:t>Выбери настроение</a:t>
            </a:r>
            <a:endParaRPr lang="ru-RU" sz="4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Улыбающееся лицо 4"/>
          <p:cNvSpPr/>
          <p:nvPr/>
        </p:nvSpPr>
        <p:spPr>
          <a:xfrm>
            <a:off x="714348" y="3143248"/>
            <a:ext cx="1571636" cy="1500198"/>
          </a:xfrm>
          <a:prstGeom prst="smileyFace">
            <a:avLst>
              <a:gd name="adj" fmla="val 47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Улыбающееся лицо 5"/>
          <p:cNvSpPr/>
          <p:nvPr/>
        </p:nvSpPr>
        <p:spPr>
          <a:xfrm>
            <a:off x="714348" y="4929198"/>
            <a:ext cx="1571636" cy="142876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" name="Улыбающееся лицо 6"/>
          <p:cNvSpPr/>
          <p:nvPr/>
        </p:nvSpPr>
        <p:spPr>
          <a:xfrm>
            <a:off x="714348" y="1428736"/>
            <a:ext cx="1500198" cy="1500198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357422" y="2285992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071934" y="1428736"/>
            <a:ext cx="3714776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Всё хорошо. Я успешен!</a:t>
            </a:r>
            <a:endParaRPr lang="ru-RU" sz="3600" b="1" dirty="0">
              <a:solidFill>
                <a:srgbClr val="FFFF00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428860" y="3929066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071934" y="3357562"/>
            <a:ext cx="371477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Мог работать лучше.</a:t>
            </a:r>
            <a:endParaRPr lang="ru-RU" sz="3600" b="1" dirty="0">
              <a:solidFill>
                <a:srgbClr val="FFFF00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2357422" y="5715016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4071934" y="5214950"/>
            <a:ext cx="371477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Сегодня не  мой день. 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4632" cy="1008112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Спишите слова и словосочетания, раскрыв скобки. Определите часть речи.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196752"/>
            <a:ext cx="7848872" cy="4896544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     </a:t>
            </a:r>
            <a:r>
              <a:rPr lang="ru-RU" b="1" dirty="0" smtClean="0">
                <a:solidFill>
                  <a:schemeClr val="tx1"/>
                </a:solidFill>
              </a:rPr>
              <a:t>(</a:t>
            </a:r>
            <a:r>
              <a:rPr lang="ru-RU" b="1" dirty="0">
                <a:solidFill>
                  <a:schemeClr val="tx1"/>
                </a:solidFill>
              </a:rPr>
              <a:t>Не)</a:t>
            </a:r>
            <a:r>
              <a:rPr lang="ru-RU" b="1" dirty="0" err="1">
                <a:solidFill>
                  <a:schemeClr val="tx1"/>
                </a:solidFill>
              </a:rPr>
              <a:t>ряха</a:t>
            </a:r>
            <a:r>
              <a:rPr lang="ru-RU" b="1" dirty="0">
                <a:solidFill>
                  <a:schemeClr val="tx1"/>
                </a:solidFill>
              </a:rPr>
              <a:t>, (</a:t>
            </a:r>
            <a:r>
              <a:rPr lang="ru-RU" b="1" dirty="0" err="1" smtClean="0">
                <a:solidFill>
                  <a:schemeClr val="tx1"/>
                </a:solidFill>
              </a:rPr>
              <a:t>не</a:t>
            </a:r>
            <a:r>
              <a:rPr lang="ru-RU" b="1" dirty="0" smtClean="0">
                <a:solidFill>
                  <a:schemeClr val="tx1"/>
                </a:solidFill>
              </a:rPr>
              <a:t>)пришёл</a:t>
            </a:r>
            <a:r>
              <a:rPr lang="ru-RU" b="1" dirty="0">
                <a:solidFill>
                  <a:schemeClr val="tx1"/>
                </a:solidFill>
              </a:rPr>
              <a:t>, (не)</a:t>
            </a:r>
            <a:r>
              <a:rPr lang="ru-RU" b="1" dirty="0" err="1">
                <a:solidFill>
                  <a:schemeClr val="tx1"/>
                </a:solidFill>
              </a:rPr>
              <a:t>годовать</a:t>
            </a:r>
            <a:r>
              <a:rPr lang="ru-RU" b="1" dirty="0">
                <a:solidFill>
                  <a:schemeClr val="tx1"/>
                </a:solidFill>
              </a:rPr>
              <a:t>, (</a:t>
            </a:r>
            <a:r>
              <a:rPr lang="ru-RU" b="1" dirty="0" err="1">
                <a:solidFill>
                  <a:schemeClr val="tx1"/>
                </a:solidFill>
              </a:rPr>
              <a:t>не</a:t>
            </a:r>
            <a:r>
              <a:rPr lang="ru-RU" b="1" dirty="0">
                <a:solidFill>
                  <a:schemeClr val="tx1"/>
                </a:solidFill>
              </a:rPr>
              <a:t>)написанное сочинение, (не)решённая вовремя задача</a:t>
            </a:r>
            <a:r>
              <a:rPr lang="ru-RU" b="1" dirty="0" smtClean="0">
                <a:solidFill>
                  <a:schemeClr val="tx1"/>
                </a:solidFill>
              </a:rPr>
              <a:t>, (</a:t>
            </a:r>
            <a:r>
              <a:rPr lang="ru-RU" b="1" dirty="0">
                <a:solidFill>
                  <a:schemeClr val="tx1"/>
                </a:solidFill>
              </a:rPr>
              <a:t>не)друг</a:t>
            </a:r>
            <a:r>
              <a:rPr lang="ru-RU" b="1" dirty="0" smtClean="0">
                <a:solidFill>
                  <a:schemeClr val="tx1"/>
                </a:solidFill>
              </a:rPr>
              <a:t>, (</a:t>
            </a:r>
            <a:r>
              <a:rPr lang="ru-RU" b="1" dirty="0">
                <a:solidFill>
                  <a:schemeClr val="tx1"/>
                </a:solidFill>
              </a:rPr>
              <a:t>не)решив, (не)правда, а ложь, задание (</a:t>
            </a:r>
            <a:r>
              <a:rPr lang="ru-RU" b="1" dirty="0" smtClean="0">
                <a:solidFill>
                  <a:schemeClr val="tx1"/>
                </a:solidFill>
              </a:rPr>
              <a:t>не)выполнено, вовсе </a:t>
            </a:r>
            <a:r>
              <a:rPr lang="ru-RU" b="1" dirty="0">
                <a:solidFill>
                  <a:schemeClr val="tx1"/>
                </a:solidFill>
              </a:rPr>
              <a:t>(не)интересный рассказ, (не)частый гость, (не)</a:t>
            </a:r>
            <a:r>
              <a:rPr lang="ru-RU" b="1" dirty="0" err="1">
                <a:solidFill>
                  <a:schemeClr val="tx1"/>
                </a:solidFill>
              </a:rPr>
              <a:t>брежная</a:t>
            </a:r>
            <a:r>
              <a:rPr lang="ru-RU" b="1" dirty="0">
                <a:solidFill>
                  <a:schemeClr val="tx1"/>
                </a:solidFill>
              </a:rPr>
              <a:t> работа, (</a:t>
            </a:r>
            <a:r>
              <a:rPr lang="ru-RU" b="1" dirty="0" smtClean="0">
                <a:solidFill>
                  <a:schemeClr val="tx1"/>
                </a:solidFill>
              </a:rPr>
              <a:t>не)торопливые  движения</a:t>
            </a:r>
            <a:r>
              <a:rPr lang="ru-RU" b="1" dirty="0">
                <a:solidFill>
                  <a:schemeClr val="tx1"/>
                </a:solidFill>
              </a:rPr>
              <a:t>, (не)весёлая, а грустная песня.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 </a:t>
            </a:r>
            <a:r>
              <a:rPr lang="ru-RU" b="1" dirty="0" err="1" smtClean="0"/>
              <a:t>Неряха</a:t>
            </a:r>
            <a:r>
              <a:rPr lang="ru-RU" b="1" dirty="0"/>
              <a:t>, </a:t>
            </a:r>
            <a:r>
              <a:rPr lang="ru-RU" b="1" dirty="0" smtClean="0"/>
              <a:t>не пришёл, негодовать, ненаписанное </a:t>
            </a:r>
            <a:r>
              <a:rPr lang="ru-RU" b="1" dirty="0"/>
              <a:t>сочинение, </a:t>
            </a:r>
            <a:r>
              <a:rPr lang="ru-RU" b="1" dirty="0" smtClean="0"/>
              <a:t>не решённая </a:t>
            </a:r>
            <a:r>
              <a:rPr lang="ru-RU" b="1" dirty="0"/>
              <a:t>вовремя задача, </a:t>
            </a:r>
            <a:r>
              <a:rPr lang="ru-RU" b="1" dirty="0" smtClean="0"/>
              <a:t> недруг</a:t>
            </a:r>
            <a:r>
              <a:rPr lang="ru-RU" b="1" dirty="0"/>
              <a:t>, </a:t>
            </a:r>
            <a:r>
              <a:rPr lang="ru-RU" b="1" dirty="0" smtClean="0"/>
              <a:t> не решив; не правда</a:t>
            </a:r>
            <a:r>
              <a:rPr lang="ru-RU" b="1" dirty="0"/>
              <a:t>, а </a:t>
            </a:r>
            <a:r>
              <a:rPr lang="ru-RU" b="1" dirty="0" smtClean="0"/>
              <a:t>ложь; </a:t>
            </a:r>
            <a:r>
              <a:rPr lang="ru-RU" b="1" dirty="0"/>
              <a:t>задание </a:t>
            </a:r>
            <a:r>
              <a:rPr lang="ru-RU" b="1" dirty="0" smtClean="0"/>
              <a:t>не выполнено</a:t>
            </a:r>
            <a:r>
              <a:rPr lang="ru-RU" b="1" dirty="0"/>
              <a:t>,</a:t>
            </a:r>
          </a:p>
          <a:p>
            <a:pPr>
              <a:buNone/>
            </a:pPr>
            <a:r>
              <a:rPr lang="ru-RU" b="1" dirty="0"/>
              <a:t>в</a:t>
            </a:r>
            <a:r>
              <a:rPr lang="ru-RU" b="1" dirty="0" smtClean="0"/>
              <a:t>овсе не интересный </a:t>
            </a:r>
            <a:r>
              <a:rPr lang="ru-RU" b="1" dirty="0"/>
              <a:t>рассказ, </a:t>
            </a:r>
            <a:r>
              <a:rPr lang="ru-RU" b="1" dirty="0" smtClean="0"/>
              <a:t>нечастый </a:t>
            </a:r>
            <a:r>
              <a:rPr lang="ru-RU" b="1" dirty="0"/>
              <a:t>гость, </a:t>
            </a:r>
            <a:r>
              <a:rPr lang="ru-RU" b="1" dirty="0" smtClean="0"/>
              <a:t>небрежная </a:t>
            </a:r>
            <a:r>
              <a:rPr lang="ru-RU" b="1" dirty="0"/>
              <a:t>работа, </a:t>
            </a:r>
            <a:r>
              <a:rPr lang="ru-RU" b="1" dirty="0" smtClean="0"/>
              <a:t>неторопливые движения; не  весёлая</a:t>
            </a:r>
            <a:r>
              <a:rPr lang="ru-RU" b="1" dirty="0"/>
              <a:t>, а грустная песня.</a:t>
            </a:r>
          </a:p>
          <a:p>
            <a:pPr>
              <a:buNone/>
            </a:pPr>
            <a:r>
              <a:rPr lang="ru-RU" b="1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« Знаю / Хочу знать / Узнал(а)»</a:t>
            </a:r>
            <a:endParaRPr lang="ru-RU" sz="2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67544" y="1484784"/>
          <a:ext cx="8191500" cy="4968552"/>
        </p:xfrm>
        <a:graphic>
          <a:graphicData uri="http://schemas.openxmlformats.org/drawingml/2006/table">
            <a:tbl>
              <a:tblPr/>
              <a:tblGrid>
                <a:gridCol w="2520280"/>
                <a:gridCol w="2952328"/>
                <a:gridCol w="2718892"/>
              </a:tblGrid>
              <a:tr h="49685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Хочу знать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484784"/>
          <a:ext cx="8208912" cy="648072"/>
        </p:xfrm>
        <a:graphic>
          <a:graphicData uri="http://schemas.openxmlformats.org/drawingml/2006/table">
            <a:tbl>
              <a:tblPr/>
              <a:tblGrid>
                <a:gridCol w="8208912"/>
              </a:tblGrid>
              <a:tr h="648072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</a:t>
                      </a:r>
                      <a:r>
                        <a:rPr lang="ru-RU" sz="2000" dirty="0" smtClean="0"/>
                        <a:t>Знаю </a:t>
                      </a:r>
                      <a:r>
                        <a:rPr lang="ru-RU" dirty="0" smtClean="0"/>
                        <a:t>                      </a:t>
                      </a:r>
                      <a:r>
                        <a:rPr lang="ru-RU" baseline="0" dirty="0" smtClean="0"/>
                        <a:t>                           </a:t>
                      </a:r>
                      <a:r>
                        <a:rPr lang="ru-RU" dirty="0" smtClean="0"/>
                        <a:t>                                            Узнал</a:t>
                      </a:r>
                      <a:r>
                        <a:rPr lang="ru-RU" baseline="0" dirty="0" smtClean="0"/>
                        <a:t>(а)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2304256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Замените в данных словосочетаниях прилагательные  наречиями, а существительные глаголами. Запишите получившиеся словосочетания по схеме </a:t>
            </a:r>
            <a:r>
              <a:rPr lang="ru-RU" sz="3100" dirty="0" err="1"/>
              <a:t>гл.+наречие</a:t>
            </a:r>
            <a:r>
              <a:rPr lang="ru-RU" sz="3100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b="1" dirty="0" smtClean="0"/>
              <a:t>Вовсе не интересный </a:t>
            </a:r>
            <a:r>
              <a:rPr lang="ru-RU" b="1" dirty="0"/>
              <a:t>рассказ, </a:t>
            </a:r>
            <a:r>
              <a:rPr lang="ru-RU" b="1" dirty="0" smtClean="0"/>
              <a:t>нечастый </a:t>
            </a:r>
            <a:r>
              <a:rPr lang="ru-RU" b="1" dirty="0"/>
              <a:t>гость, </a:t>
            </a:r>
            <a:r>
              <a:rPr lang="ru-RU" b="1" dirty="0" smtClean="0"/>
              <a:t>небрежная </a:t>
            </a:r>
            <a:r>
              <a:rPr lang="ru-RU" b="1" dirty="0"/>
              <a:t>работа, </a:t>
            </a:r>
            <a:r>
              <a:rPr lang="ru-RU" b="1" dirty="0" smtClean="0"/>
              <a:t>неторопливые движения;  не весёлая</a:t>
            </a:r>
            <a:r>
              <a:rPr lang="ru-RU" b="1" dirty="0"/>
              <a:t>, а грустная песня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b="1" dirty="0" smtClean="0"/>
              <a:t>Рассказать </a:t>
            </a:r>
            <a:r>
              <a:rPr lang="ru-RU" b="1" dirty="0"/>
              <a:t>вовсе не интересно, гостить нечасто, работать небрежно, двигаться </a:t>
            </a:r>
            <a:r>
              <a:rPr lang="ru-RU" b="1" dirty="0" smtClean="0"/>
              <a:t>неторопливо; </a:t>
            </a:r>
            <a:r>
              <a:rPr lang="ru-RU" b="1" dirty="0"/>
              <a:t>петь не весело, а грустно.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r>
              <a:rPr lang="ru-RU" b="1" i="1" dirty="0" smtClean="0"/>
              <a:t>Слитное и раздельное написание НЕ с  наречиями на -о, -е.</a:t>
            </a:r>
            <a:endParaRPr lang="ru-RU" b="1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b="1" dirty="0" smtClean="0"/>
              <a:t>Рассказать </a:t>
            </a:r>
            <a:r>
              <a:rPr lang="ru-RU" b="1" dirty="0"/>
              <a:t>вовсе не интересно, гостить нечасто, работать небрежно, двигаться </a:t>
            </a:r>
            <a:r>
              <a:rPr lang="ru-RU" b="1" dirty="0" smtClean="0"/>
              <a:t>неторопливо; </a:t>
            </a:r>
            <a:r>
              <a:rPr lang="ru-RU" b="1" dirty="0"/>
              <a:t>петь не весело, а грустно.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91" name="Group 255"/>
          <p:cNvGraphicFramePr>
            <a:graphicFrameLocks noGrp="1"/>
          </p:cNvGraphicFramePr>
          <p:nvPr>
            <p:ph idx="4294967295"/>
          </p:nvPr>
        </p:nvGraphicFramePr>
        <p:xfrm>
          <a:off x="250825" y="0"/>
          <a:ext cx="8607456" cy="6924537"/>
        </p:xfrm>
        <a:graphic>
          <a:graphicData uri="http://schemas.openxmlformats.org/drawingml/2006/table">
            <a:tbl>
              <a:tblPr/>
              <a:tblGrid>
                <a:gridCol w="2293754"/>
                <a:gridCol w="2339221"/>
                <a:gridCol w="1345209"/>
                <a:gridCol w="2629272"/>
              </a:tblGrid>
              <a:tr h="97394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наречиях на –о, -е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Алгоритм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Посмотри, есть ли в предложении противопоставление с союзом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08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808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2985F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69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9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(не смело, а робко)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4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2985F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2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08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97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(нелепо)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08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2985F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9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17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(немного (мало)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08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460" name="Group 124"/>
          <p:cNvGraphicFramePr>
            <a:graphicFrameLocks noGrp="1"/>
          </p:cNvGraphicFramePr>
          <p:nvPr/>
        </p:nvGraphicFramePr>
        <p:xfrm>
          <a:off x="539750" y="1412875"/>
          <a:ext cx="1577975" cy="365760"/>
        </p:xfrm>
        <a:graphic>
          <a:graphicData uri="http://schemas.openxmlformats.org/drawingml/2006/table">
            <a:tbl>
              <a:tblPr/>
              <a:tblGrid>
                <a:gridCol w="1577975"/>
              </a:tblGrid>
              <a:tr h="288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2985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461" name="Group 125"/>
          <p:cNvGraphicFramePr>
            <a:graphicFrameLocks noGrp="1"/>
          </p:cNvGraphicFramePr>
          <p:nvPr/>
        </p:nvGraphicFramePr>
        <p:xfrm>
          <a:off x="2843213" y="1412875"/>
          <a:ext cx="5799137" cy="365760"/>
        </p:xfrm>
        <a:graphic>
          <a:graphicData uri="http://schemas.openxmlformats.org/drawingml/2006/table">
            <a:tbl>
              <a:tblPr/>
              <a:tblGrid>
                <a:gridCol w="5799137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464" name="Group 128"/>
          <p:cNvGraphicFramePr>
            <a:graphicFrameLocks noGrp="1"/>
          </p:cNvGraphicFramePr>
          <p:nvPr/>
        </p:nvGraphicFramePr>
        <p:xfrm>
          <a:off x="179388" y="2133600"/>
          <a:ext cx="2220912" cy="365760"/>
        </p:xfrm>
        <a:graphic>
          <a:graphicData uri="http://schemas.openxmlformats.org/drawingml/2006/table">
            <a:tbl>
              <a:tblPr/>
              <a:tblGrid>
                <a:gridCol w="2220912"/>
              </a:tblGrid>
              <a:tr h="220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Пиши раздельно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465" name="Group 129"/>
          <p:cNvGraphicFramePr>
            <a:graphicFrameLocks noGrp="1"/>
          </p:cNvGraphicFramePr>
          <p:nvPr/>
        </p:nvGraphicFramePr>
        <p:xfrm>
          <a:off x="2843213" y="2133600"/>
          <a:ext cx="5799137" cy="365760"/>
        </p:xfrm>
        <a:graphic>
          <a:graphicData uri="http://schemas.openxmlformats.org/drawingml/2006/table">
            <a:tbl>
              <a:tblPr/>
              <a:tblGrid>
                <a:gridCol w="5799137"/>
              </a:tblGrid>
              <a:tr h="127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Употребляется ли без не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1353" name="Прямая со стрелкой 9"/>
          <p:cNvCxnSpPr>
            <a:cxnSpLocks noChangeShapeType="1"/>
          </p:cNvCxnSpPr>
          <p:nvPr/>
        </p:nvCxnSpPr>
        <p:spPr bwMode="auto">
          <a:xfrm>
            <a:off x="1331913" y="1052513"/>
            <a:ext cx="9525" cy="381000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2" name="Прямая со стрелкой 11"/>
          <p:cNvCxnSpPr/>
          <p:nvPr/>
        </p:nvCxnSpPr>
        <p:spPr>
          <a:xfrm rot="5400000">
            <a:off x="5473700" y="1230313"/>
            <a:ext cx="357187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1154113" y="1951038"/>
            <a:ext cx="357187" cy="158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3530600" y="2670175"/>
            <a:ext cx="35718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32" idx="0"/>
          </p:cNvCxnSpPr>
          <p:nvPr/>
        </p:nvCxnSpPr>
        <p:spPr>
          <a:xfrm rot="5400000">
            <a:off x="6770688" y="2670175"/>
            <a:ext cx="357188" cy="158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58" name="Прямая со стрелкой 21"/>
          <p:cNvCxnSpPr>
            <a:cxnSpLocks noChangeShapeType="1"/>
            <a:stCxn id="11361" idx="2"/>
          </p:cNvCxnSpPr>
          <p:nvPr/>
        </p:nvCxnSpPr>
        <p:spPr bwMode="auto">
          <a:xfrm>
            <a:off x="3702050" y="3276600"/>
            <a:ext cx="6350" cy="366713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6" name="Прямая со стрелкой 25"/>
          <p:cNvCxnSpPr/>
          <p:nvPr/>
        </p:nvCxnSpPr>
        <p:spPr>
          <a:xfrm rot="5400000">
            <a:off x="6771482" y="4469606"/>
            <a:ext cx="355600" cy="158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6770688" y="5262563"/>
            <a:ext cx="357187" cy="158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61" name="TextBox 30"/>
          <p:cNvSpPr txBox="1">
            <a:spLocks noChangeArrowheads="1"/>
          </p:cNvSpPr>
          <p:nvPr/>
        </p:nvSpPr>
        <p:spPr bwMode="auto">
          <a:xfrm>
            <a:off x="3059113" y="2852738"/>
            <a:ext cx="1285875" cy="4048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70C0"/>
                </a:solidFill>
                <a:latin typeface="Arial" pitchFamily="34" charset="0"/>
              </a:rPr>
              <a:t>НЕТ</a:t>
            </a:r>
            <a:endParaRPr lang="ru-RU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1362" name="TextBox 31"/>
          <p:cNvSpPr txBox="1">
            <a:spLocks noChangeArrowheads="1"/>
          </p:cNvSpPr>
          <p:nvPr/>
        </p:nvSpPr>
        <p:spPr bwMode="auto">
          <a:xfrm>
            <a:off x="6300788" y="2852738"/>
            <a:ext cx="1428750" cy="4048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2985F"/>
                </a:solidFill>
                <a:latin typeface="Arial" pitchFamily="34" charset="0"/>
              </a:rPr>
              <a:t>ДА</a:t>
            </a:r>
            <a:endParaRPr lang="ru-RU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1363" name="TextBox 32"/>
          <p:cNvSpPr txBox="1">
            <a:spLocks noChangeArrowheads="1"/>
          </p:cNvSpPr>
          <p:nvPr/>
        </p:nvSpPr>
        <p:spPr bwMode="auto">
          <a:xfrm>
            <a:off x="6443663" y="4652963"/>
            <a:ext cx="1143000" cy="4048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2985F"/>
                </a:solidFill>
                <a:latin typeface="Arial" pitchFamily="34" charset="0"/>
              </a:rPr>
              <a:t>ДА</a:t>
            </a:r>
          </a:p>
        </p:txBody>
      </p:sp>
      <p:sp>
        <p:nvSpPr>
          <p:cNvPr id="11364" name="TextBox 36"/>
          <p:cNvSpPr txBox="1">
            <a:spLocks noChangeArrowheads="1"/>
          </p:cNvSpPr>
          <p:nvPr/>
        </p:nvSpPr>
        <p:spPr bwMode="auto">
          <a:xfrm>
            <a:off x="2627313" y="3644900"/>
            <a:ext cx="2071687" cy="3698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Пиши слитно</a:t>
            </a:r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365" name="TextBox 39"/>
          <p:cNvSpPr txBox="1">
            <a:spLocks noChangeArrowheads="1"/>
          </p:cNvSpPr>
          <p:nvPr/>
        </p:nvSpPr>
        <p:spPr bwMode="auto">
          <a:xfrm>
            <a:off x="4859338" y="3644900"/>
            <a:ext cx="4000500" cy="6461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Можно заменить синонимом или</a:t>
            </a:r>
          </a:p>
          <a:p>
            <a:r>
              <a:rPr lang="ru-RU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близким по значению выражением</a:t>
            </a:r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366" name="TextBox 41"/>
          <p:cNvSpPr txBox="1">
            <a:spLocks noChangeArrowheads="1"/>
          </p:cNvSpPr>
          <p:nvPr/>
        </p:nvSpPr>
        <p:spPr bwMode="auto">
          <a:xfrm>
            <a:off x="5940425" y="5445125"/>
            <a:ext cx="1928813" cy="3698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Пиши слитно</a:t>
            </a: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1331913" y="1052513"/>
            <a:ext cx="4357687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Прямая со стрелкой 13"/>
          <p:cNvCxnSpPr/>
          <p:nvPr/>
        </p:nvCxnSpPr>
        <p:spPr>
          <a:xfrm rot="5400000">
            <a:off x="5473700" y="1951038"/>
            <a:ext cx="357187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69" name="Прямая со стрелкой 21"/>
          <p:cNvCxnSpPr>
            <a:cxnSpLocks noChangeShapeType="1"/>
          </p:cNvCxnSpPr>
          <p:nvPr/>
        </p:nvCxnSpPr>
        <p:spPr bwMode="auto">
          <a:xfrm>
            <a:off x="6948488" y="3284538"/>
            <a:ext cx="6350" cy="366712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330</Words>
  <Application>Microsoft Office PowerPoint</Application>
  <PresentationFormat>Экран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1_Тема Office</vt:lpstr>
      <vt:lpstr>Презентация к уроку</vt:lpstr>
      <vt:lpstr>Спишите слова и словосочетания, раскрыв скобки. Определите часть речи. </vt:lpstr>
      <vt:lpstr>Слайд 3</vt:lpstr>
      <vt:lpstr>« Знаю / Хочу знать / Узнал(а)»</vt:lpstr>
      <vt:lpstr>Замените в данных словосочетаниях прилагательные  наречиями, а существительные глаголами. Запишите получившиеся словосочетания по схеме гл.+наречие. </vt:lpstr>
      <vt:lpstr>Слайд 6</vt:lpstr>
      <vt:lpstr>Слайд 7</vt:lpstr>
      <vt:lpstr>Слайд 8</vt:lpstr>
      <vt:lpstr>Слайд 9</vt:lpstr>
      <vt:lpstr>Выбери настроение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Спишите слова и словосочетания, раскрыв скобки. Определите часть речи.</dc:title>
  <dc:creator>ххх</dc:creator>
  <cp:lastModifiedBy>ххх</cp:lastModifiedBy>
  <cp:revision>36</cp:revision>
  <dcterms:created xsi:type="dcterms:W3CDTF">2015-02-03T19:21:56Z</dcterms:created>
  <dcterms:modified xsi:type="dcterms:W3CDTF">2015-02-28T18:55:52Z</dcterms:modified>
</cp:coreProperties>
</file>